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2"/>
  </p:notesMasterIdLst>
  <p:handoutMasterIdLst>
    <p:handoutMasterId r:id="rId23"/>
  </p:handoutMasterIdLst>
  <p:sldIdLst>
    <p:sldId id="802" r:id="rId5"/>
    <p:sldId id="910" r:id="rId6"/>
    <p:sldId id="909" r:id="rId7"/>
    <p:sldId id="911" r:id="rId8"/>
    <p:sldId id="912" r:id="rId9"/>
    <p:sldId id="907" r:id="rId10"/>
    <p:sldId id="908" r:id="rId11"/>
    <p:sldId id="913" r:id="rId12"/>
    <p:sldId id="914" r:id="rId13"/>
    <p:sldId id="916" r:id="rId14"/>
    <p:sldId id="915" r:id="rId15"/>
    <p:sldId id="917" r:id="rId16"/>
    <p:sldId id="922" r:id="rId17"/>
    <p:sldId id="918" r:id="rId18"/>
    <p:sldId id="919" r:id="rId19"/>
    <p:sldId id="920" r:id="rId20"/>
    <p:sldId id="921" r:id="rId21"/>
  </p:sldIdLst>
  <p:sldSz cx="12192000" cy="6858000"/>
  <p:notesSz cx="6799263" cy="9929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CBCB"/>
    <a:srgbClr val="C1E3F7"/>
    <a:srgbClr val="A0C8F0"/>
    <a:srgbClr val="AAAAAA"/>
    <a:srgbClr val="D7ECDB"/>
    <a:srgbClr val="FF33CC"/>
    <a:srgbClr val="FFFF99"/>
    <a:srgbClr val="CF6161"/>
    <a:srgbClr val="C99392"/>
    <a:srgbClr val="A7A7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79" autoAdjust="0"/>
    <p:restoredTop sz="92674" autoAdjust="0"/>
  </p:normalViewPr>
  <p:slideViewPr>
    <p:cSldViewPr snapToGrid="0">
      <p:cViewPr>
        <p:scale>
          <a:sx n="46" d="100"/>
          <a:sy n="46" d="100"/>
        </p:scale>
        <p:origin x="44" y="64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347" cy="498215"/>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51342" y="0"/>
            <a:ext cx="2946347" cy="498215"/>
          </a:xfrm>
          <a:prstGeom prst="rect">
            <a:avLst/>
          </a:prstGeom>
        </p:spPr>
        <p:txBody>
          <a:bodyPr vert="horz" lIns="91440" tIns="45720" rIns="91440" bIns="45720" rtlCol="0"/>
          <a:lstStyle>
            <a:lvl1pPr algn="r">
              <a:defRPr sz="1200"/>
            </a:lvl1pPr>
          </a:lstStyle>
          <a:p>
            <a:fld id="{7AF9C19C-E1EE-4231-9E64-2889F362C5AE}" type="datetimeFigureOut">
              <a:rPr lang="en-AU" smtClean="0"/>
              <a:t>28/05/2021</a:t>
            </a:fld>
            <a:endParaRPr lang="en-AU"/>
          </a:p>
        </p:txBody>
      </p:sp>
      <p:sp>
        <p:nvSpPr>
          <p:cNvPr id="4" name="Footer Placeholder 3"/>
          <p:cNvSpPr>
            <a:spLocks noGrp="1"/>
          </p:cNvSpPr>
          <p:nvPr>
            <p:ph type="ftr" sz="quarter" idx="2"/>
          </p:nvPr>
        </p:nvSpPr>
        <p:spPr>
          <a:xfrm>
            <a:off x="0" y="9431600"/>
            <a:ext cx="2946347" cy="498214"/>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51342" y="9431600"/>
            <a:ext cx="2946347" cy="498214"/>
          </a:xfrm>
          <a:prstGeom prst="rect">
            <a:avLst/>
          </a:prstGeom>
        </p:spPr>
        <p:txBody>
          <a:bodyPr vert="horz" lIns="91440" tIns="45720" rIns="91440" bIns="45720" rtlCol="0" anchor="b"/>
          <a:lstStyle>
            <a:lvl1pPr algn="r">
              <a:defRPr sz="1200"/>
            </a:lvl1pPr>
          </a:lstStyle>
          <a:p>
            <a:fld id="{5B1A8EF5-7B7B-49D4-A87D-8BCE121F55A5}" type="slidenum">
              <a:rPr lang="en-AU" smtClean="0"/>
              <a:t>‹#›</a:t>
            </a:fld>
            <a:endParaRPr lang="en-AU"/>
          </a:p>
        </p:txBody>
      </p:sp>
    </p:spTree>
    <p:extLst>
      <p:ext uri="{BB962C8B-B14F-4D97-AF65-F5344CB8AC3E}">
        <p14:creationId xmlns:p14="http://schemas.microsoft.com/office/powerpoint/2010/main" val="280749957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347" cy="498215"/>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1342" y="0"/>
            <a:ext cx="2946347" cy="498215"/>
          </a:xfrm>
          <a:prstGeom prst="rect">
            <a:avLst/>
          </a:prstGeom>
        </p:spPr>
        <p:txBody>
          <a:bodyPr vert="horz" lIns="91440" tIns="45720" rIns="91440" bIns="45720" rtlCol="0"/>
          <a:lstStyle>
            <a:lvl1pPr algn="r">
              <a:defRPr sz="1200"/>
            </a:lvl1pPr>
          </a:lstStyle>
          <a:p>
            <a:fld id="{D18AD4A3-54F8-404E-B3CD-AAAA7F277D8F}" type="datetimeFigureOut">
              <a:rPr lang="en-AU" smtClean="0"/>
              <a:t>27/05/2021</a:t>
            </a:fld>
            <a:endParaRPr lang="en-AU"/>
          </a:p>
        </p:txBody>
      </p:sp>
      <p:sp>
        <p:nvSpPr>
          <p:cNvPr id="4" name="Slide Image Placeholder 3"/>
          <p:cNvSpPr>
            <a:spLocks noGrp="1" noRot="1" noChangeAspect="1"/>
          </p:cNvSpPr>
          <p:nvPr>
            <p:ph type="sldImg" idx="2"/>
          </p:nvPr>
        </p:nvSpPr>
        <p:spPr>
          <a:xfrm>
            <a:off x="422275" y="1241425"/>
            <a:ext cx="5954713" cy="3351213"/>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79927" y="4778722"/>
            <a:ext cx="5439410" cy="390986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31600"/>
            <a:ext cx="2946347" cy="498214"/>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1342" y="9431600"/>
            <a:ext cx="2946347" cy="498214"/>
          </a:xfrm>
          <a:prstGeom prst="rect">
            <a:avLst/>
          </a:prstGeom>
        </p:spPr>
        <p:txBody>
          <a:bodyPr vert="horz" lIns="91440" tIns="45720" rIns="91440" bIns="45720" rtlCol="0" anchor="b"/>
          <a:lstStyle>
            <a:lvl1pPr algn="r">
              <a:defRPr sz="1200"/>
            </a:lvl1pPr>
          </a:lstStyle>
          <a:p>
            <a:fld id="{1885432F-018D-473C-A444-35A7ACA0EE2F}" type="slidenum">
              <a:rPr lang="en-AU" smtClean="0"/>
              <a:t>‹#›</a:t>
            </a:fld>
            <a:endParaRPr lang="en-AU"/>
          </a:p>
        </p:txBody>
      </p:sp>
    </p:spTree>
    <p:extLst>
      <p:ext uri="{BB962C8B-B14F-4D97-AF65-F5344CB8AC3E}">
        <p14:creationId xmlns:p14="http://schemas.microsoft.com/office/powerpoint/2010/main" val="41989121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1885432F-018D-473C-A444-35A7ACA0EE2F}" type="slidenum">
              <a:rPr lang="en-AU" smtClean="0"/>
              <a:t>5</a:t>
            </a:fld>
            <a:endParaRPr lang="en-AU"/>
          </a:p>
        </p:txBody>
      </p:sp>
    </p:spTree>
    <p:extLst>
      <p:ext uri="{BB962C8B-B14F-4D97-AF65-F5344CB8AC3E}">
        <p14:creationId xmlns:p14="http://schemas.microsoft.com/office/powerpoint/2010/main" val="28302987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9D7700B6-3799-4196-B864-5B8EBF65D2E2}" type="datetimeFigureOut">
              <a:rPr lang="en-AU" smtClean="0"/>
              <a:t>27/05/2021</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572447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9D7700B6-3799-4196-B864-5B8EBF65D2E2}" type="datetimeFigureOut">
              <a:rPr lang="en-AU" smtClean="0"/>
              <a:t>27/05/2021</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1187423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9D7700B6-3799-4196-B864-5B8EBF65D2E2}" type="datetimeFigureOut">
              <a:rPr lang="en-AU" smtClean="0"/>
              <a:t>27/05/2021</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1881370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9D7700B6-3799-4196-B864-5B8EBF65D2E2}" type="datetimeFigureOut">
              <a:rPr lang="en-AU" smtClean="0"/>
              <a:t>27/05/2021</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361399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D7700B6-3799-4196-B864-5B8EBF65D2E2}" type="datetimeFigureOut">
              <a:rPr lang="en-AU" smtClean="0"/>
              <a:t>27/05/2021</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807290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9D7700B6-3799-4196-B864-5B8EBF65D2E2}" type="datetimeFigureOut">
              <a:rPr lang="en-AU" smtClean="0"/>
              <a:t>27/05/2021</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11334222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9D7700B6-3799-4196-B864-5B8EBF65D2E2}" type="datetimeFigureOut">
              <a:rPr lang="en-AU" smtClean="0"/>
              <a:t>27/05/2021</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1137055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Date Placeholder 2"/>
          <p:cNvSpPr>
            <a:spLocks noGrp="1"/>
          </p:cNvSpPr>
          <p:nvPr>
            <p:ph type="dt" sz="half" idx="10"/>
          </p:nvPr>
        </p:nvSpPr>
        <p:spPr/>
        <p:txBody>
          <a:bodyPr/>
          <a:lstStyle/>
          <a:p>
            <a:fld id="{9D7700B6-3799-4196-B864-5B8EBF65D2E2}" type="datetimeFigureOut">
              <a:rPr lang="en-AU" smtClean="0"/>
              <a:t>27/05/2021</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20534552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7700B6-3799-4196-B864-5B8EBF65D2E2}" type="datetimeFigureOut">
              <a:rPr lang="en-AU" smtClean="0"/>
              <a:t>27/05/2021</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4161741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D7700B6-3799-4196-B864-5B8EBF65D2E2}" type="datetimeFigureOut">
              <a:rPr lang="en-AU" smtClean="0"/>
              <a:t>27/05/2021</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3423723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D7700B6-3799-4196-B864-5B8EBF65D2E2}" type="datetimeFigureOut">
              <a:rPr lang="en-AU" smtClean="0"/>
              <a:t>27/05/2021</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027771AE-24BF-48A7-B6A1-F45CCEA7B875}" type="slidenum">
              <a:rPr lang="en-AU" smtClean="0"/>
              <a:t>‹#›</a:t>
            </a:fld>
            <a:endParaRPr lang="en-AU"/>
          </a:p>
        </p:txBody>
      </p:sp>
    </p:spTree>
    <p:extLst>
      <p:ext uri="{BB962C8B-B14F-4D97-AF65-F5344CB8AC3E}">
        <p14:creationId xmlns:p14="http://schemas.microsoft.com/office/powerpoint/2010/main" val="1870584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7700B6-3799-4196-B864-5B8EBF65D2E2}" type="datetimeFigureOut">
              <a:rPr lang="en-AU" smtClean="0"/>
              <a:t>27/05/2021</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7771AE-24BF-48A7-B6A1-F45CCEA7B875}" type="slidenum">
              <a:rPr lang="en-AU" smtClean="0"/>
              <a:t>‹#›</a:t>
            </a:fld>
            <a:endParaRPr lang="en-AU"/>
          </a:p>
        </p:txBody>
      </p:sp>
    </p:spTree>
    <p:extLst>
      <p:ext uri="{BB962C8B-B14F-4D97-AF65-F5344CB8AC3E}">
        <p14:creationId xmlns:p14="http://schemas.microsoft.com/office/powerpoint/2010/main" val="15682897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AU" b="1" dirty="0"/>
              <a:t>Unit: </a:t>
            </a:r>
            <a:r>
              <a:rPr lang="en-AU" sz="3200" b="1" dirty="0"/>
              <a:t>Macromolecules: polymers, proteins and carbohydrates </a:t>
            </a:r>
            <a:r>
              <a:rPr lang="en-AU" dirty="0"/>
              <a:t>		</a:t>
            </a:r>
          </a:p>
        </p:txBody>
      </p:sp>
      <p:sp>
        <p:nvSpPr>
          <p:cNvPr id="3" name="Content Placeholder 2"/>
          <p:cNvSpPr>
            <a:spLocks noGrp="1"/>
          </p:cNvSpPr>
          <p:nvPr>
            <p:ph sz="half" idx="1"/>
          </p:nvPr>
        </p:nvSpPr>
        <p:spPr>
          <a:xfrm>
            <a:off x="747848" y="1613342"/>
            <a:ext cx="10515600" cy="4107234"/>
          </a:xfrm>
        </p:spPr>
        <p:txBody>
          <a:bodyPr>
            <a:noAutofit/>
          </a:bodyPr>
          <a:lstStyle/>
          <a:p>
            <a:pPr marL="0" indent="0">
              <a:buNone/>
            </a:pPr>
            <a:r>
              <a:rPr lang="en-AU" sz="2400" b="1" dirty="0"/>
              <a:t>Subject Matter:</a:t>
            </a:r>
          </a:p>
          <a:p>
            <a:r>
              <a:rPr lang="en-AU" sz="1600" dirty="0"/>
              <a:t>describe, using equations, how addition polymers can be produced from their monomers including </a:t>
            </a:r>
            <a:r>
              <a:rPr lang="en-AU" sz="1600" dirty="0" err="1"/>
              <a:t>polyethene</a:t>
            </a:r>
            <a:r>
              <a:rPr lang="en-AU" sz="1600" dirty="0"/>
              <a:t> (LDPE and HDPE), </a:t>
            </a:r>
            <a:r>
              <a:rPr lang="en-AU" sz="1600" dirty="0" err="1"/>
              <a:t>polypropene</a:t>
            </a:r>
            <a:r>
              <a:rPr lang="en-AU" sz="1600" dirty="0"/>
              <a:t> and </a:t>
            </a:r>
            <a:r>
              <a:rPr lang="en-AU" sz="1600" dirty="0" err="1"/>
              <a:t>polytetrafluorethene</a:t>
            </a:r>
            <a:endParaRPr lang="en-AU" sz="1600" dirty="0"/>
          </a:p>
          <a:p>
            <a:r>
              <a:rPr lang="en-AU" sz="1600" dirty="0">
                <a:solidFill>
                  <a:srgbClr val="00B0F0"/>
                </a:solidFill>
              </a:rPr>
              <a:t>describe, using equations, how condensation polymers, including </a:t>
            </a:r>
            <a:r>
              <a:rPr lang="en-AU" sz="1600" dirty="0"/>
              <a:t>polypeptides (proteins), </a:t>
            </a:r>
            <a:r>
              <a:rPr lang="en-AU" sz="1600" dirty="0">
                <a:solidFill>
                  <a:srgbClr val="00B0F0"/>
                </a:solidFill>
              </a:rPr>
              <a:t>polysaccharides (carbohydrates) </a:t>
            </a:r>
            <a:r>
              <a:rPr lang="en-AU" sz="1600" dirty="0"/>
              <a:t>and polyesters, can be produced from their monomers</a:t>
            </a:r>
          </a:p>
          <a:p>
            <a:r>
              <a:rPr lang="en-AU" sz="1600" dirty="0"/>
              <a:t>discuss the advantages and disadvantages of polymer use, including strength, density, lack of reactivity, use of natural resources and biodegradability</a:t>
            </a:r>
          </a:p>
          <a:p>
            <a:r>
              <a:rPr lang="en-AU" sz="1600" dirty="0"/>
              <a:t>describe the condensation reaction of 2-amino acids to form polypeptides (involving up to three amino acids), and understand that polypeptides (proteins) are formed when amino acid monomers are joined by peptide bonds</a:t>
            </a:r>
          </a:p>
          <a:p>
            <a:r>
              <a:rPr lang="en-AU" sz="1600" dirty="0">
                <a:solidFill>
                  <a:srgbClr val="00B0F0"/>
                </a:solidFill>
              </a:rPr>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solidFill>
                  <a:srgbClr val="00B0F0"/>
                </a:solidFill>
              </a:rPr>
              <a:t>glycosidic</a:t>
            </a:r>
            <a:r>
              <a:rPr lang="en-AU" sz="1600" dirty="0">
                <a:solidFill>
                  <a:srgbClr val="00B0F0"/>
                </a:solidFill>
              </a:rPr>
              <a:t> bonds.</a:t>
            </a:r>
          </a:p>
        </p:txBody>
      </p:sp>
    </p:spTree>
    <p:extLst>
      <p:ext uri="{BB962C8B-B14F-4D97-AF65-F5344CB8AC3E}">
        <p14:creationId xmlns:p14="http://schemas.microsoft.com/office/powerpoint/2010/main" val="15540999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704088" y="1225296"/>
            <a:ext cx="1520737" cy="523220"/>
          </a:xfrm>
          <a:prstGeom prst="rect">
            <a:avLst/>
          </a:prstGeom>
          <a:noFill/>
        </p:spPr>
        <p:txBody>
          <a:bodyPr wrap="none" rtlCol="0">
            <a:spAutoFit/>
          </a:bodyPr>
          <a:lstStyle/>
          <a:p>
            <a:r>
              <a:rPr lang="en-AU" sz="2800" dirty="0">
                <a:solidFill>
                  <a:srgbClr val="00B0F0"/>
                </a:solidFill>
              </a:rPr>
              <a:t>Glycogen</a:t>
            </a:r>
          </a:p>
        </p:txBody>
      </p:sp>
      <p:pic>
        <p:nvPicPr>
          <p:cNvPr id="2" name="Picture 1"/>
          <p:cNvPicPr>
            <a:picLocks noChangeAspect="1"/>
          </p:cNvPicPr>
          <p:nvPr/>
        </p:nvPicPr>
        <p:blipFill>
          <a:blip r:embed="rId2"/>
          <a:stretch>
            <a:fillRect/>
          </a:stretch>
        </p:blipFill>
        <p:spPr>
          <a:xfrm>
            <a:off x="4937911" y="3028540"/>
            <a:ext cx="6436404" cy="2942356"/>
          </a:xfrm>
          <a:prstGeom prst="rect">
            <a:avLst/>
          </a:prstGeom>
        </p:spPr>
      </p:pic>
      <p:sp>
        <p:nvSpPr>
          <p:cNvPr id="3" name="Rectangle 2"/>
          <p:cNvSpPr/>
          <p:nvPr/>
        </p:nvSpPr>
        <p:spPr>
          <a:xfrm>
            <a:off x="591670" y="1780201"/>
            <a:ext cx="6096000" cy="2031325"/>
          </a:xfrm>
          <a:prstGeom prst="rect">
            <a:avLst/>
          </a:prstGeom>
        </p:spPr>
        <p:txBody>
          <a:bodyPr>
            <a:spAutoFit/>
          </a:bodyPr>
          <a:lstStyle/>
          <a:p>
            <a:pPr marL="285750" indent="-285750">
              <a:buFontTx/>
              <a:buChar char="-"/>
            </a:pPr>
            <a:r>
              <a:rPr lang="en-AU" dirty="0"/>
              <a:t>Made from </a:t>
            </a:r>
            <a:r>
              <a:rPr lang="el-GR" dirty="0">
                <a:solidFill>
                  <a:srgbClr val="FF0000"/>
                </a:solidFill>
                <a:latin typeface="Trebuchet MS" panose="020B0603020202020204" pitchFamily="34" charset="0"/>
              </a:rPr>
              <a:t>α</a:t>
            </a:r>
            <a:r>
              <a:rPr lang="en-AU" dirty="0">
                <a:solidFill>
                  <a:srgbClr val="FF0000"/>
                </a:solidFill>
                <a:latin typeface="Trebuchet MS" panose="020B0603020202020204" pitchFamily="34" charset="0"/>
              </a:rPr>
              <a:t> – glucose</a:t>
            </a:r>
          </a:p>
          <a:p>
            <a:pPr marL="285750" indent="-285750">
              <a:buFontTx/>
              <a:buChar char="-"/>
            </a:pPr>
            <a:r>
              <a:rPr lang="en-AU" dirty="0">
                <a:latin typeface="Trebuchet MS" panose="020B0603020202020204" pitchFamily="34" charset="0"/>
              </a:rPr>
              <a:t>Highly Branched structure</a:t>
            </a:r>
          </a:p>
          <a:p>
            <a:pPr marL="285750" indent="-285750">
              <a:buFontTx/>
              <a:buChar char="-"/>
            </a:pPr>
            <a:r>
              <a:rPr lang="en-AU" dirty="0">
                <a:latin typeface="Trebuchet MS" panose="020B0603020202020204" pitchFamily="34" charset="0"/>
              </a:rPr>
              <a:t>Not rigid due to branching</a:t>
            </a:r>
          </a:p>
          <a:p>
            <a:pPr marL="285750" indent="-285750">
              <a:buFontTx/>
              <a:buChar char="-"/>
            </a:pPr>
            <a:r>
              <a:rPr lang="en-AU" dirty="0">
                <a:latin typeface="Trebuchet MS" panose="020B0603020202020204" pitchFamily="34" charset="0"/>
              </a:rPr>
              <a:t>Branching reduces intermolecular forces</a:t>
            </a:r>
          </a:p>
          <a:p>
            <a:pPr marL="285750" indent="-285750">
              <a:buFontTx/>
              <a:buChar char="-"/>
            </a:pPr>
            <a:r>
              <a:rPr lang="en-AU" dirty="0">
                <a:latin typeface="Trebuchet MS" panose="020B0603020202020204" pitchFamily="34" charset="0"/>
              </a:rPr>
              <a:t>More soluble in water</a:t>
            </a:r>
          </a:p>
          <a:p>
            <a:pPr marL="285750" indent="-285750">
              <a:buFontTx/>
              <a:buChar char="-"/>
            </a:pPr>
            <a:r>
              <a:rPr lang="en-AU" dirty="0">
                <a:latin typeface="Trebuchet MS" panose="020B0603020202020204" pitchFamily="34" charset="0"/>
              </a:rPr>
              <a:t>Faster digestion</a:t>
            </a:r>
          </a:p>
          <a:p>
            <a:pPr marL="285750" indent="-285750">
              <a:buFontTx/>
              <a:buChar char="-"/>
            </a:pPr>
            <a:r>
              <a:rPr lang="en-AU" dirty="0">
                <a:latin typeface="Trebuchet MS" panose="020B0603020202020204" pitchFamily="34" charset="0"/>
              </a:rPr>
              <a:t>Animals use glycogen as storage</a:t>
            </a:r>
            <a:endParaRPr lang="en-AU" dirty="0"/>
          </a:p>
        </p:txBody>
      </p:sp>
      <p:sp>
        <p:nvSpPr>
          <p:cNvPr id="6" name="Rectangle 5"/>
          <p:cNvSpPr>
            <a:spLocks noChangeArrowheads="1"/>
          </p:cNvSpPr>
          <p:nvPr/>
        </p:nvSpPr>
        <p:spPr bwMode="auto">
          <a:xfrm>
            <a:off x="323430" y="143070"/>
            <a:ext cx="1155480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solidFill>
                  <a:srgbClr val="00B0F0"/>
                </a:solidFill>
              </a:rPr>
              <a:t>glycosidic</a:t>
            </a:r>
            <a:r>
              <a:rPr lang="en-AU" sz="1600" dirty="0">
                <a:solidFill>
                  <a:srgbClr val="00B0F0"/>
                </a:solidFill>
              </a:rPr>
              <a:t> bonds. </a:t>
            </a:r>
            <a:r>
              <a:rPr lang="en-AU" altLang="en-US" sz="1600" dirty="0">
                <a:solidFill>
                  <a:srgbClr val="FF0000"/>
                </a:solidFill>
                <a:latin typeface="ArialMT"/>
              </a:rPr>
              <a:t>(Pearson 402-404)</a:t>
            </a:r>
            <a:endParaRPr lang="en-AU" altLang="en-US" sz="1600" dirty="0"/>
          </a:p>
        </p:txBody>
      </p:sp>
    </p:spTree>
    <p:extLst>
      <p:ext uri="{BB962C8B-B14F-4D97-AF65-F5344CB8AC3E}">
        <p14:creationId xmlns:p14="http://schemas.microsoft.com/office/powerpoint/2010/main" val="4220222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704088" y="1225296"/>
            <a:ext cx="1495922" cy="523220"/>
          </a:xfrm>
          <a:prstGeom prst="rect">
            <a:avLst/>
          </a:prstGeom>
          <a:noFill/>
        </p:spPr>
        <p:txBody>
          <a:bodyPr wrap="none" rtlCol="0">
            <a:spAutoFit/>
          </a:bodyPr>
          <a:lstStyle/>
          <a:p>
            <a:r>
              <a:rPr lang="en-AU" sz="2800" dirty="0">
                <a:solidFill>
                  <a:srgbClr val="00B0F0"/>
                </a:solidFill>
              </a:rPr>
              <a:t>Cellulose</a:t>
            </a:r>
          </a:p>
        </p:txBody>
      </p:sp>
      <p:pic>
        <p:nvPicPr>
          <p:cNvPr id="3" name="Picture 2"/>
          <p:cNvPicPr>
            <a:picLocks noChangeAspect="1"/>
          </p:cNvPicPr>
          <p:nvPr/>
        </p:nvPicPr>
        <p:blipFill rotWithShape="1">
          <a:blip r:embed="rId2"/>
          <a:srcRect l="3708" t="52253"/>
          <a:stretch/>
        </p:blipFill>
        <p:spPr>
          <a:xfrm>
            <a:off x="4868777" y="3228782"/>
            <a:ext cx="5824627" cy="1814609"/>
          </a:xfrm>
          <a:prstGeom prst="rect">
            <a:avLst/>
          </a:prstGeom>
        </p:spPr>
      </p:pic>
      <p:sp>
        <p:nvSpPr>
          <p:cNvPr id="5" name="Rectangle 4"/>
          <p:cNvSpPr>
            <a:spLocks noChangeArrowheads="1"/>
          </p:cNvSpPr>
          <p:nvPr/>
        </p:nvSpPr>
        <p:spPr bwMode="auto">
          <a:xfrm>
            <a:off x="323430" y="143070"/>
            <a:ext cx="1155480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solidFill>
                  <a:srgbClr val="00B0F0"/>
                </a:solidFill>
              </a:rPr>
              <a:t>glycosidic</a:t>
            </a:r>
            <a:r>
              <a:rPr lang="en-AU" sz="1600" dirty="0">
                <a:solidFill>
                  <a:srgbClr val="00B0F0"/>
                </a:solidFill>
              </a:rPr>
              <a:t> bonds. </a:t>
            </a:r>
            <a:r>
              <a:rPr lang="en-AU" altLang="en-US" sz="1600" dirty="0">
                <a:solidFill>
                  <a:srgbClr val="FF0000"/>
                </a:solidFill>
                <a:latin typeface="ArialMT"/>
              </a:rPr>
              <a:t>(Pearson 402-404)</a:t>
            </a:r>
            <a:endParaRPr lang="en-AU" altLang="en-US" sz="1600" dirty="0"/>
          </a:p>
        </p:txBody>
      </p:sp>
      <p:sp>
        <p:nvSpPr>
          <p:cNvPr id="6" name="Rectangle 5"/>
          <p:cNvSpPr/>
          <p:nvPr/>
        </p:nvSpPr>
        <p:spPr>
          <a:xfrm>
            <a:off x="591669" y="1780201"/>
            <a:ext cx="7965189" cy="2031325"/>
          </a:xfrm>
          <a:prstGeom prst="rect">
            <a:avLst/>
          </a:prstGeom>
        </p:spPr>
        <p:txBody>
          <a:bodyPr wrap="square">
            <a:spAutoFit/>
          </a:bodyPr>
          <a:lstStyle/>
          <a:p>
            <a:pPr marL="285750" indent="-285750">
              <a:buFontTx/>
              <a:buChar char="-"/>
            </a:pPr>
            <a:r>
              <a:rPr lang="en-AU" dirty="0"/>
              <a:t>Made from </a:t>
            </a:r>
            <a:r>
              <a:rPr lang="el-GR" dirty="0">
                <a:solidFill>
                  <a:srgbClr val="00B050"/>
                </a:solidFill>
                <a:latin typeface="Trebuchet MS" panose="020B0603020202020204" pitchFamily="34" charset="0"/>
              </a:rPr>
              <a:t>β</a:t>
            </a:r>
            <a:r>
              <a:rPr lang="en-AU" dirty="0">
                <a:solidFill>
                  <a:srgbClr val="00B050"/>
                </a:solidFill>
                <a:latin typeface="Trebuchet MS" panose="020B0603020202020204" pitchFamily="34" charset="0"/>
              </a:rPr>
              <a:t> – glucose</a:t>
            </a:r>
          </a:p>
          <a:p>
            <a:pPr marL="285750" indent="-285750">
              <a:buFontTx/>
              <a:buChar char="-"/>
            </a:pPr>
            <a:r>
              <a:rPr lang="en-AU" dirty="0"/>
              <a:t>1-4 </a:t>
            </a:r>
            <a:r>
              <a:rPr lang="en-AU" dirty="0" err="1"/>
              <a:t>glycosidic</a:t>
            </a:r>
            <a:r>
              <a:rPr lang="en-AU" dirty="0"/>
              <a:t> bonds </a:t>
            </a:r>
            <a:endParaRPr lang="en-AU" dirty="0">
              <a:solidFill>
                <a:srgbClr val="00B050"/>
              </a:solidFill>
              <a:latin typeface="Trebuchet MS" panose="020B0603020202020204" pitchFamily="34" charset="0"/>
            </a:endParaRPr>
          </a:p>
          <a:p>
            <a:pPr marL="285750" indent="-285750">
              <a:buFontTx/>
              <a:buChar char="-"/>
            </a:pPr>
            <a:r>
              <a:rPr lang="en-AU" dirty="0">
                <a:latin typeface="Trebuchet MS" panose="020B0603020202020204" pitchFamily="34" charset="0"/>
              </a:rPr>
              <a:t>Straight chain forming </a:t>
            </a:r>
            <a:r>
              <a:rPr lang="en-AU" dirty="0" err="1"/>
              <a:t>microfibrils</a:t>
            </a:r>
            <a:endParaRPr lang="en-AU" dirty="0"/>
          </a:p>
          <a:p>
            <a:pPr marL="285750" indent="-285750">
              <a:buFontTx/>
              <a:buChar char="-"/>
            </a:pPr>
            <a:r>
              <a:rPr lang="en-AU" dirty="0">
                <a:latin typeface="Trebuchet MS" panose="020B0603020202020204" pitchFamily="34" charset="0"/>
              </a:rPr>
              <a:t>Alternating position of CH</a:t>
            </a:r>
            <a:r>
              <a:rPr lang="en-AU" baseline="-25000" dirty="0">
                <a:latin typeface="Trebuchet MS" panose="020B0603020202020204" pitchFamily="34" charset="0"/>
              </a:rPr>
              <a:t>2</a:t>
            </a:r>
            <a:r>
              <a:rPr lang="en-AU" dirty="0">
                <a:latin typeface="Trebuchet MS" panose="020B0603020202020204" pitchFamily="34" charset="0"/>
              </a:rPr>
              <a:t>OH and OH enables results in hydrogen bonds.</a:t>
            </a:r>
          </a:p>
          <a:p>
            <a:pPr marL="285750" indent="-285750">
              <a:buFontTx/>
              <a:buChar char="-"/>
            </a:pPr>
            <a:r>
              <a:rPr lang="en-AU" dirty="0">
                <a:latin typeface="Trebuchet MS" panose="020B0603020202020204" pitchFamily="34" charset="0"/>
              </a:rPr>
              <a:t>Strong intermolecular forces</a:t>
            </a:r>
          </a:p>
          <a:p>
            <a:pPr marL="285750" indent="-285750">
              <a:buFontTx/>
              <a:buChar char="-"/>
            </a:pPr>
            <a:r>
              <a:rPr lang="en-AU" dirty="0">
                <a:latin typeface="Trebuchet MS" panose="020B0603020202020204" pitchFamily="34" charset="0"/>
              </a:rPr>
              <a:t>Not soluble in water</a:t>
            </a:r>
          </a:p>
          <a:p>
            <a:pPr marL="285750" indent="-285750">
              <a:buFontTx/>
              <a:buChar char="-"/>
            </a:pPr>
            <a:r>
              <a:rPr lang="en-AU" dirty="0">
                <a:latin typeface="Trebuchet MS" panose="020B0603020202020204" pitchFamily="34" charset="0"/>
              </a:rPr>
              <a:t>Humans cannot digest cellulose</a:t>
            </a:r>
            <a:endParaRPr lang="en-AU" dirty="0"/>
          </a:p>
        </p:txBody>
      </p:sp>
      <p:pic>
        <p:nvPicPr>
          <p:cNvPr id="7" name="Picture 6"/>
          <p:cNvPicPr>
            <a:picLocks noChangeAspect="1"/>
          </p:cNvPicPr>
          <p:nvPr/>
        </p:nvPicPr>
        <p:blipFill rotWithShape="1">
          <a:blip r:embed="rId2"/>
          <a:srcRect l="3708" t="52253"/>
          <a:stretch/>
        </p:blipFill>
        <p:spPr>
          <a:xfrm>
            <a:off x="4868778" y="5043391"/>
            <a:ext cx="5824627" cy="1814609"/>
          </a:xfrm>
          <a:prstGeom prst="rect">
            <a:avLst/>
          </a:prstGeom>
        </p:spPr>
      </p:pic>
      <p:pic>
        <p:nvPicPr>
          <p:cNvPr id="2" name="Picture 1"/>
          <p:cNvPicPr>
            <a:picLocks noChangeAspect="1"/>
          </p:cNvPicPr>
          <p:nvPr/>
        </p:nvPicPr>
        <p:blipFill rotWithShape="1">
          <a:blip r:embed="rId3"/>
          <a:srcRect t="49630"/>
          <a:stretch/>
        </p:blipFill>
        <p:spPr>
          <a:xfrm>
            <a:off x="406400" y="4415692"/>
            <a:ext cx="1326624" cy="1262330"/>
          </a:xfrm>
          <a:prstGeom prst="rect">
            <a:avLst/>
          </a:prstGeom>
        </p:spPr>
      </p:pic>
      <p:pic>
        <p:nvPicPr>
          <p:cNvPr id="9" name="Picture 8"/>
          <p:cNvPicPr>
            <a:picLocks noChangeAspect="1"/>
          </p:cNvPicPr>
          <p:nvPr/>
        </p:nvPicPr>
        <p:blipFill rotWithShape="1">
          <a:blip r:embed="rId3"/>
          <a:srcRect t="49630"/>
          <a:stretch/>
        </p:blipFill>
        <p:spPr>
          <a:xfrm>
            <a:off x="1922584" y="4415692"/>
            <a:ext cx="1328615" cy="1264224"/>
          </a:xfrm>
          <a:prstGeom prst="rect">
            <a:avLst/>
          </a:prstGeom>
        </p:spPr>
      </p:pic>
      <p:sp>
        <p:nvSpPr>
          <p:cNvPr id="4" name="Rectangular Callout 3"/>
          <p:cNvSpPr/>
          <p:nvPr/>
        </p:nvSpPr>
        <p:spPr>
          <a:xfrm>
            <a:off x="1733024" y="5845907"/>
            <a:ext cx="1453661" cy="640862"/>
          </a:xfrm>
          <a:prstGeom prst="wedgeRectCallout">
            <a:avLst>
              <a:gd name="adj1" fmla="val -12231"/>
              <a:gd name="adj2" fmla="val -887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400" dirty="0"/>
              <a:t>This glucose has to flip for bond to form</a:t>
            </a:r>
          </a:p>
        </p:txBody>
      </p:sp>
    </p:spTree>
    <p:extLst>
      <p:ext uri="{BB962C8B-B14F-4D97-AF65-F5344CB8AC3E}">
        <p14:creationId xmlns:p14="http://schemas.microsoft.com/office/powerpoint/2010/main" val="1383161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CARBOHYDRATE SUMMARY</a:t>
            </a:r>
          </a:p>
        </p:txBody>
      </p:sp>
      <p:pic>
        <p:nvPicPr>
          <p:cNvPr id="4" name="Carbohydrate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45456" y="1353987"/>
            <a:ext cx="8859453" cy="4983329"/>
          </a:xfrm>
        </p:spPr>
      </p:pic>
    </p:spTree>
    <p:extLst>
      <p:ext uri="{BB962C8B-B14F-4D97-AF65-F5344CB8AC3E}">
        <p14:creationId xmlns:p14="http://schemas.microsoft.com/office/powerpoint/2010/main" val="40422697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36AD4-D228-4CA5-A5C3-D3A469A11941}"/>
              </a:ext>
            </a:extLst>
          </p:cNvPr>
          <p:cNvSpPr>
            <a:spLocks noGrp="1"/>
          </p:cNvSpPr>
          <p:nvPr>
            <p:ph type="title"/>
          </p:nvPr>
        </p:nvSpPr>
        <p:spPr/>
        <p:txBody>
          <a:bodyPr/>
          <a:lstStyle/>
          <a:p>
            <a:r>
              <a:rPr lang="en-AU" dirty="0"/>
              <a:t>PROTEINS</a:t>
            </a:r>
          </a:p>
        </p:txBody>
      </p:sp>
      <p:sp>
        <p:nvSpPr>
          <p:cNvPr id="4" name="Content Placeholder 2">
            <a:extLst>
              <a:ext uri="{FF2B5EF4-FFF2-40B4-BE49-F238E27FC236}">
                <a16:creationId xmlns:a16="http://schemas.microsoft.com/office/drawing/2014/main" id="{23A329B4-F005-4F94-A26E-1FF765BD3391}"/>
              </a:ext>
            </a:extLst>
          </p:cNvPr>
          <p:cNvSpPr>
            <a:spLocks noGrp="1"/>
          </p:cNvSpPr>
          <p:nvPr>
            <p:ph idx="1"/>
          </p:nvPr>
        </p:nvSpPr>
        <p:spPr>
          <a:xfrm>
            <a:off x="838200" y="1825625"/>
            <a:ext cx="10515600" cy="4351338"/>
          </a:xfrm>
        </p:spPr>
        <p:txBody>
          <a:bodyPr>
            <a:noAutofit/>
          </a:bodyPr>
          <a:lstStyle/>
          <a:p>
            <a:pPr marL="0" indent="0">
              <a:buNone/>
            </a:pPr>
            <a:r>
              <a:rPr lang="en-AU" sz="2400" b="1" dirty="0"/>
              <a:t>Subject Matter:</a:t>
            </a:r>
          </a:p>
          <a:p>
            <a:r>
              <a:rPr lang="en-AU" sz="1600" dirty="0"/>
              <a:t>describe, using equations, how addition polymers can be produced from their monomers including </a:t>
            </a:r>
            <a:r>
              <a:rPr lang="en-AU" sz="1600" dirty="0" err="1"/>
              <a:t>polyethene</a:t>
            </a:r>
            <a:r>
              <a:rPr lang="en-AU" sz="1600" dirty="0"/>
              <a:t> (LDPE and HDPE), </a:t>
            </a:r>
            <a:r>
              <a:rPr lang="en-AU" sz="1600" dirty="0" err="1"/>
              <a:t>polypropene</a:t>
            </a:r>
            <a:r>
              <a:rPr lang="en-AU" sz="1600" dirty="0"/>
              <a:t> and </a:t>
            </a:r>
            <a:r>
              <a:rPr lang="en-AU" sz="1600" dirty="0" err="1"/>
              <a:t>polytetrafluorethene</a:t>
            </a:r>
            <a:endParaRPr lang="en-AU" sz="1600" dirty="0"/>
          </a:p>
          <a:p>
            <a:r>
              <a:rPr lang="en-AU" sz="1600" dirty="0">
                <a:solidFill>
                  <a:srgbClr val="00B0F0"/>
                </a:solidFill>
              </a:rPr>
              <a:t>describe, using equations, how condensation polymers, including polypeptides (proteins), </a:t>
            </a:r>
            <a:r>
              <a:rPr lang="en-AU" sz="1600" dirty="0"/>
              <a:t>polysaccharides (carbohydrates) and polyesters, can be produced from their monomers</a:t>
            </a:r>
          </a:p>
          <a:p>
            <a:r>
              <a:rPr lang="en-AU" sz="1600" dirty="0"/>
              <a:t>discuss the advantages and disadvantages of polymer use, including strength, density, lack of reactivity, use of natural resources and biodegradability</a:t>
            </a:r>
          </a:p>
          <a:p>
            <a:r>
              <a:rPr lang="en-AU" sz="1600" dirty="0">
                <a:solidFill>
                  <a:srgbClr val="00B0F0"/>
                </a:solidFill>
              </a:rPr>
              <a:t>describe the condensation reaction of 2-amino acids to form polypeptides (involving up to three amino acids), and understand that polypeptides (proteins) are formed when amino acid monomers are joined by peptide bonds</a:t>
            </a:r>
          </a:p>
          <a:p>
            <a:r>
              <a:rPr lang="en-AU" sz="1600" dirty="0"/>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t>glycosidic</a:t>
            </a:r>
            <a:r>
              <a:rPr lang="en-AU" sz="1600" dirty="0"/>
              <a:t> bonds.</a:t>
            </a:r>
          </a:p>
        </p:txBody>
      </p:sp>
    </p:spTree>
    <p:extLst>
      <p:ext uri="{BB962C8B-B14F-4D97-AF65-F5344CB8AC3E}">
        <p14:creationId xmlns:p14="http://schemas.microsoft.com/office/powerpoint/2010/main" val="4129482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p:cNvSpPr>
            <a:spLocks noGrp="1" noChangeArrowheads="1"/>
          </p:cNvSpPr>
          <p:nvPr>
            <p:ph type="body" idx="1"/>
          </p:nvPr>
        </p:nvSpPr>
        <p:spPr>
          <a:xfrm>
            <a:off x="430305" y="1350962"/>
            <a:ext cx="11108551" cy="5023711"/>
          </a:xfrm>
        </p:spPr>
        <p:txBody>
          <a:bodyPr>
            <a:normAutofit lnSpcReduction="10000"/>
          </a:bodyPr>
          <a:lstStyle/>
          <a:p>
            <a:pPr eaLnBrk="1" hangingPunct="1">
              <a:buFontTx/>
              <a:buChar char="-"/>
            </a:pPr>
            <a:r>
              <a:rPr lang="en-AU" altLang="en-US" sz="2000" dirty="0"/>
              <a:t>There are 20 amino acids that make up all proteins in the human body</a:t>
            </a:r>
          </a:p>
          <a:p>
            <a:pPr eaLnBrk="1" hangingPunct="1">
              <a:buFontTx/>
              <a:buChar char="-"/>
            </a:pPr>
            <a:r>
              <a:rPr lang="en-AU" altLang="en-US" sz="2000" dirty="0"/>
              <a:t>Every amino acid has a amino group (-NH</a:t>
            </a:r>
            <a:r>
              <a:rPr lang="en-AU" altLang="en-US" sz="2000" baseline="-25000" dirty="0"/>
              <a:t>2</a:t>
            </a:r>
            <a:r>
              <a:rPr lang="en-AU" altLang="en-US" sz="2000" dirty="0"/>
              <a:t>) and a carboxyl group (-COOH)</a:t>
            </a:r>
          </a:p>
          <a:p>
            <a:pPr eaLnBrk="1" hangingPunct="1">
              <a:buFontTx/>
              <a:buChar char="-"/>
            </a:pPr>
            <a:endParaRPr lang="en-AU" altLang="en-US" sz="2000" dirty="0"/>
          </a:p>
          <a:p>
            <a:pPr eaLnBrk="1" hangingPunct="1">
              <a:buFontTx/>
              <a:buChar char="-"/>
            </a:pPr>
            <a:endParaRPr lang="en-AU" altLang="en-US" sz="2000" dirty="0"/>
          </a:p>
          <a:p>
            <a:pPr eaLnBrk="1" hangingPunct="1">
              <a:buFontTx/>
              <a:buChar char="-"/>
            </a:pPr>
            <a:endParaRPr lang="en-AU" altLang="en-US" sz="2000" dirty="0"/>
          </a:p>
          <a:p>
            <a:pPr eaLnBrk="1" hangingPunct="1">
              <a:buFontTx/>
              <a:buChar char="-"/>
            </a:pPr>
            <a:endParaRPr lang="en-AU" altLang="en-US" sz="2000" dirty="0"/>
          </a:p>
          <a:p>
            <a:pPr eaLnBrk="1" hangingPunct="1">
              <a:buFontTx/>
              <a:buChar char="-"/>
            </a:pPr>
            <a:endParaRPr lang="en-AU" altLang="en-US" sz="2000" dirty="0"/>
          </a:p>
          <a:p>
            <a:pPr eaLnBrk="1" hangingPunct="1">
              <a:buFontTx/>
              <a:buChar char="-"/>
            </a:pPr>
            <a:endParaRPr lang="en-AU" altLang="en-US" sz="2000" dirty="0"/>
          </a:p>
          <a:p>
            <a:pPr eaLnBrk="1" hangingPunct="1">
              <a:buFontTx/>
              <a:buChar char="-"/>
            </a:pPr>
            <a:endParaRPr lang="en-AU" altLang="en-US" sz="2000" dirty="0"/>
          </a:p>
          <a:p>
            <a:pPr eaLnBrk="1" hangingPunct="1">
              <a:buFontTx/>
              <a:buChar char="-"/>
            </a:pPr>
            <a:endParaRPr lang="en-AU" altLang="en-US" sz="2000" dirty="0"/>
          </a:p>
          <a:p>
            <a:pPr eaLnBrk="1" hangingPunct="1">
              <a:buFontTx/>
              <a:buChar char="-"/>
            </a:pPr>
            <a:r>
              <a:rPr lang="en-AU" altLang="en-US" sz="2000" dirty="0"/>
              <a:t>Different amino acids have different side chains (R groups) on the </a:t>
            </a:r>
            <a:r>
              <a:rPr lang="en-AU" altLang="en-US" sz="2000" b="1" dirty="0"/>
              <a:t>second carbon</a:t>
            </a:r>
            <a:r>
              <a:rPr lang="en-AU" altLang="en-US" sz="2000" dirty="0"/>
              <a:t>.</a:t>
            </a:r>
          </a:p>
          <a:p>
            <a:pPr eaLnBrk="1" hangingPunct="1">
              <a:buFontTx/>
              <a:buChar char="-"/>
            </a:pPr>
            <a:r>
              <a:rPr lang="en-AU" altLang="en-US" sz="2000" dirty="0"/>
              <a:t>This is why they are called </a:t>
            </a:r>
            <a:r>
              <a:rPr lang="en-AU" altLang="en-US" sz="2000" b="1" dirty="0"/>
              <a:t>2-amino acids or </a:t>
            </a:r>
            <a:r>
              <a:rPr lang="el-GR" altLang="en-US" sz="2000" b="1" dirty="0"/>
              <a:t>α</a:t>
            </a:r>
            <a:r>
              <a:rPr lang="en-AU" altLang="en-US" sz="2000" b="1" dirty="0"/>
              <a:t>-amino acids </a:t>
            </a:r>
            <a:r>
              <a:rPr lang="en-AU" altLang="en-US" sz="2000" dirty="0"/>
              <a:t>as the side group is attached to the second carbon</a:t>
            </a:r>
          </a:p>
        </p:txBody>
      </p:sp>
      <p:sp>
        <p:nvSpPr>
          <p:cNvPr id="15" name="Rectangle 14"/>
          <p:cNvSpPr>
            <a:spLocks noChangeArrowheads="1"/>
          </p:cNvSpPr>
          <p:nvPr/>
        </p:nvSpPr>
        <p:spPr bwMode="auto">
          <a:xfrm>
            <a:off x="323430" y="143070"/>
            <a:ext cx="1155480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3600" dirty="0">
                <a:solidFill>
                  <a:srgbClr val="00B0F0"/>
                </a:solidFill>
              </a:rPr>
              <a:t>Structure of AMINO ACIDS </a:t>
            </a:r>
            <a:endParaRPr lang="en-AU" altLang="en-US" sz="1600" dirty="0"/>
          </a:p>
        </p:txBody>
      </p:sp>
      <p:pic>
        <p:nvPicPr>
          <p:cNvPr id="2" name="Picture 1"/>
          <p:cNvPicPr>
            <a:picLocks noChangeAspect="1"/>
          </p:cNvPicPr>
          <p:nvPr/>
        </p:nvPicPr>
        <p:blipFill rotWithShape="1">
          <a:blip r:embed="rId2"/>
          <a:srcRect l="11600" t="17311" b="4646"/>
          <a:stretch/>
        </p:blipFill>
        <p:spPr>
          <a:xfrm>
            <a:off x="3944983" y="2229394"/>
            <a:ext cx="4127864" cy="2489321"/>
          </a:xfrm>
          <a:prstGeom prst="rect">
            <a:avLst/>
          </a:prstGeom>
        </p:spPr>
      </p:pic>
      <p:sp>
        <p:nvSpPr>
          <p:cNvPr id="5" name="Rectangle 4"/>
          <p:cNvSpPr/>
          <p:nvPr/>
        </p:nvSpPr>
        <p:spPr>
          <a:xfrm>
            <a:off x="5013322" y="3941825"/>
            <a:ext cx="1361352" cy="874014"/>
          </a:xfrm>
          <a:prstGeom prst="rect">
            <a:avLst/>
          </a:prstGeom>
          <a:solidFill>
            <a:srgbClr val="FFC000">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5601441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2706" y="1183341"/>
            <a:ext cx="11408962" cy="5451374"/>
          </a:xfrm>
        </p:spPr>
        <p:txBody>
          <a:bodyPr>
            <a:normAutofit/>
          </a:bodyPr>
          <a:lstStyle/>
          <a:p>
            <a:pPr marL="0" indent="0">
              <a:buNone/>
            </a:pPr>
            <a:r>
              <a:rPr lang="en-AU" b="1" dirty="0"/>
              <a:t>Dipeptides</a:t>
            </a:r>
          </a:p>
          <a:p>
            <a:pPr>
              <a:buFontTx/>
              <a:buChar char="-"/>
            </a:pPr>
            <a:r>
              <a:rPr lang="en-AU" dirty="0"/>
              <a:t>The </a:t>
            </a:r>
            <a:r>
              <a:rPr lang="en-AU" b="1" dirty="0">
                <a:solidFill>
                  <a:srgbClr val="00B050"/>
                </a:solidFill>
              </a:rPr>
              <a:t>condensation</a:t>
            </a:r>
            <a:r>
              <a:rPr lang="en-AU" dirty="0"/>
              <a:t> reaction between the amino functional group in one 2-amino acid and the carboxyl functional group in the other 2-amino acid forms a peptide functional group.</a:t>
            </a:r>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endParaRPr lang="en-AU" dirty="0"/>
          </a:p>
        </p:txBody>
      </p:sp>
      <p:pic>
        <p:nvPicPr>
          <p:cNvPr id="23" name="Picture 22"/>
          <p:cNvPicPr>
            <a:picLocks noChangeAspect="1"/>
          </p:cNvPicPr>
          <p:nvPr/>
        </p:nvPicPr>
        <p:blipFill>
          <a:blip r:embed="rId2"/>
          <a:stretch>
            <a:fillRect/>
          </a:stretch>
        </p:blipFill>
        <p:spPr>
          <a:xfrm>
            <a:off x="6420406" y="3496950"/>
            <a:ext cx="3643475" cy="1639825"/>
          </a:xfrm>
          <a:prstGeom prst="rect">
            <a:avLst/>
          </a:prstGeom>
        </p:spPr>
      </p:pic>
      <p:cxnSp>
        <p:nvCxnSpPr>
          <p:cNvPr id="24" name="Straight Arrow Connector 23"/>
          <p:cNvCxnSpPr/>
          <p:nvPr/>
        </p:nvCxnSpPr>
        <p:spPr>
          <a:xfrm>
            <a:off x="5334000" y="4229471"/>
            <a:ext cx="932329" cy="118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0137425" y="4010486"/>
            <a:ext cx="1045479" cy="461665"/>
          </a:xfrm>
          <a:prstGeom prst="rect">
            <a:avLst/>
          </a:prstGeom>
          <a:noFill/>
        </p:spPr>
        <p:txBody>
          <a:bodyPr wrap="none" rtlCol="0">
            <a:spAutoFit/>
          </a:bodyPr>
          <a:lstStyle/>
          <a:p>
            <a:r>
              <a:rPr lang="en-AU" sz="2400" dirty="0"/>
              <a:t>+   </a:t>
            </a:r>
            <a:r>
              <a:rPr lang="en-AU" sz="2400" b="1" dirty="0">
                <a:solidFill>
                  <a:srgbClr val="00B050"/>
                </a:solidFill>
              </a:rPr>
              <a:t>H</a:t>
            </a:r>
            <a:r>
              <a:rPr lang="en-AU" sz="2400" b="1" baseline="-25000" dirty="0">
                <a:solidFill>
                  <a:srgbClr val="00B050"/>
                </a:solidFill>
              </a:rPr>
              <a:t>2</a:t>
            </a:r>
            <a:r>
              <a:rPr lang="en-AU" sz="2400" b="1" dirty="0">
                <a:solidFill>
                  <a:srgbClr val="00B050"/>
                </a:solidFill>
              </a:rPr>
              <a:t>O</a:t>
            </a:r>
          </a:p>
        </p:txBody>
      </p:sp>
      <p:pic>
        <p:nvPicPr>
          <p:cNvPr id="2" name="Picture 1"/>
          <p:cNvPicPr>
            <a:picLocks noChangeAspect="1"/>
          </p:cNvPicPr>
          <p:nvPr/>
        </p:nvPicPr>
        <p:blipFill>
          <a:blip r:embed="rId3"/>
          <a:stretch>
            <a:fillRect/>
          </a:stretch>
        </p:blipFill>
        <p:spPr>
          <a:xfrm>
            <a:off x="332747" y="3478660"/>
            <a:ext cx="5053384" cy="1658115"/>
          </a:xfrm>
          <a:prstGeom prst="rect">
            <a:avLst/>
          </a:prstGeom>
        </p:spPr>
      </p:pic>
      <p:sp>
        <p:nvSpPr>
          <p:cNvPr id="26" name="Rectangle 25"/>
          <p:cNvSpPr>
            <a:spLocks noChangeArrowheads="1"/>
          </p:cNvSpPr>
          <p:nvPr/>
        </p:nvSpPr>
        <p:spPr bwMode="auto">
          <a:xfrm>
            <a:off x="323430" y="143070"/>
            <a:ext cx="1155480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using equations, how condensation polymers, including polypeptides (proteins), </a:t>
            </a:r>
            <a:r>
              <a:rPr lang="en-AU" sz="1600" dirty="0"/>
              <a:t>polysaccharides (carbohydrates) and polyesters, can be produced from their monomers </a:t>
            </a:r>
            <a:endParaRPr lang="en-AU" altLang="en-US" sz="1600" dirty="0"/>
          </a:p>
        </p:txBody>
      </p:sp>
    </p:spTree>
    <p:extLst>
      <p:ext uri="{BB962C8B-B14F-4D97-AF65-F5344CB8AC3E}">
        <p14:creationId xmlns:p14="http://schemas.microsoft.com/office/powerpoint/2010/main" val="20558539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2706" y="1183341"/>
            <a:ext cx="11408962" cy="5451374"/>
          </a:xfrm>
        </p:spPr>
        <p:txBody>
          <a:bodyPr>
            <a:normAutofit/>
          </a:bodyPr>
          <a:lstStyle/>
          <a:p>
            <a:pPr marL="0" indent="0">
              <a:buNone/>
            </a:pPr>
            <a:r>
              <a:rPr lang="en-AU" b="1" dirty="0"/>
              <a:t>Polypeptides: Proteins</a:t>
            </a:r>
          </a:p>
          <a:p>
            <a:pPr>
              <a:buFontTx/>
              <a:buChar char="-"/>
            </a:pPr>
            <a:r>
              <a:rPr lang="en-AU" dirty="0"/>
              <a:t>Polypeptides are formed when amino acids react in a condensation reaction. Polypeptides with more than 50 amino acids are called proteins, and are represented using a three-letter code for each amino acid written in sequence.</a:t>
            </a:r>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endParaRPr lang="en-AU" dirty="0"/>
          </a:p>
        </p:txBody>
      </p:sp>
      <p:pic>
        <p:nvPicPr>
          <p:cNvPr id="4" name="Picture 3"/>
          <p:cNvPicPr>
            <a:picLocks noChangeAspect="1"/>
          </p:cNvPicPr>
          <p:nvPr/>
        </p:nvPicPr>
        <p:blipFill>
          <a:blip r:embed="rId2"/>
          <a:stretch>
            <a:fillRect/>
          </a:stretch>
        </p:blipFill>
        <p:spPr>
          <a:xfrm>
            <a:off x="2224051" y="3429000"/>
            <a:ext cx="7968712" cy="2624779"/>
          </a:xfrm>
          <a:prstGeom prst="rect">
            <a:avLst/>
          </a:prstGeom>
        </p:spPr>
      </p:pic>
      <p:pic>
        <p:nvPicPr>
          <p:cNvPr id="5" name="Picture 4"/>
          <p:cNvPicPr>
            <a:picLocks noChangeAspect="1"/>
          </p:cNvPicPr>
          <p:nvPr/>
        </p:nvPicPr>
        <p:blipFill>
          <a:blip r:embed="rId3"/>
          <a:stretch>
            <a:fillRect/>
          </a:stretch>
        </p:blipFill>
        <p:spPr>
          <a:xfrm>
            <a:off x="3467661" y="6234665"/>
            <a:ext cx="4019550" cy="400050"/>
          </a:xfrm>
          <a:prstGeom prst="rect">
            <a:avLst/>
          </a:prstGeom>
        </p:spPr>
      </p:pic>
      <p:sp>
        <p:nvSpPr>
          <p:cNvPr id="10" name="Rectangle 9"/>
          <p:cNvSpPr>
            <a:spLocks noChangeArrowheads="1"/>
          </p:cNvSpPr>
          <p:nvPr/>
        </p:nvSpPr>
        <p:spPr bwMode="auto">
          <a:xfrm>
            <a:off x="431005" y="178925"/>
            <a:ext cx="1155480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the condensation reaction of 2-amino acids to form polypeptides (involving up to three amino acids), and understand that polypeptides (proteins) are formed when amino acid monomers are joined by </a:t>
            </a:r>
            <a:r>
              <a:rPr lang="en-AU" sz="1600">
                <a:solidFill>
                  <a:srgbClr val="00B0F0"/>
                </a:solidFill>
              </a:rPr>
              <a:t>peptide bonds</a:t>
            </a:r>
            <a:endParaRPr lang="en-AU" altLang="en-US" sz="1600" dirty="0"/>
          </a:p>
        </p:txBody>
      </p:sp>
    </p:spTree>
    <p:extLst>
      <p:ext uri="{BB962C8B-B14F-4D97-AF65-F5344CB8AC3E}">
        <p14:creationId xmlns:p14="http://schemas.microsoft.com/office/powerpoint/2010/main" val="37299881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Protein SUMMARY</a:t>
            </a:r>
          </a:p>
        </p:txBody>
      </p:sp>
      <p:pic>
        <p:nvPicPr>
          <p:cNvPr id="5" name="Protein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61414" y="1690688"/>
            <a:ext cx="9012891" cy="5069636"/>
          </a:xfrm>
        </p:spPr>
      </p:pic>
    </p:spTree>
    <p:extLst>
      <p:ext uri="{BB962C8B-B14F-4D97-AF65-F5344CB8AC3E}">
        <p14:creationId xmlns:p14="http://schemas.microsoft.com/office/powerpoint/2010/main" val="29299662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036" y="0"/>
            <a:ext cx="10515600" cy="1325563"/>
          </a:xfrm>
        </p:spPr>
        <p:txBody>
          <a:bodyPr/>
          <a:lstStyle/>
          <a:p>
            <a:r>
              <a:rPr lang="en-AU" b="1" dirty="0"/>
              <a:t>Monosaccharides present in Formula book</a:t>
            </a:r>
          </a:p>
        </p:txBody>
      </p:sp>
      <p:sp>
        <p:nvSpPr>
          <p:cNvPr id="3" name="Content Placeholder 2"/>
          <p:cNvSpPr>
            <a:spLocks noGrp="1"/>
          </p:cNvSpPr>
          <p:nvPr>
            <p:ph sz="half" idx="1"/>
          </p:nvPr>
        </p:nvSpPr>
        <p:spPr/>
        <p:txBody>
          <a:bodyPr/>
          <a:lstStyle/>
          <a:p>
            <a:endParaRPr lang="en-AU"/>
          </a:p>
        </p:txBody>
      </p:sp>
      <p:pic>
        <p:nvPicPr>
          <p:cNvPr id="5" name="Picture 4"/>
          <p:cNvPicPr>
            <a:picLocks noChangeAspect="1"/>
          </p:cNvPicPr>
          <p:nvPr/>
        </p:nvPicPr>
        <p:blipFill>
          <a:blip r:embed="rId2"/>
          <a:stretch>
            <a:fillRect/>
          </a:stretch>
        </p:blipFill>
        <p:spPr>
          <a:xfrm>
            <a:off x="594280" y="1273525"/>
            <a:ext cx="5425520" cy="5455537"/>
          </a:xfrm>
          <a:prstGeom prst="rect">
            <a:avLst/>
          </a:prstGeom>
        </p:spPr>
      </p:pic>
      <p:sp>
        <p:nvSpPr>
          <p:cNvPr id="6" name="Left Arrow 5"/>
          <p:cNvSpPr/>
          <p:nvPr/>
        </p:nvSpPr>
        <p:spPr>
          <a:xfrm>
            <a:off x="5764306" y="2411506"/>
            <a:ext cx="1246094" cy="51098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TextBox 6"/>
          <p:cNvSpPr txBox="1"/>
          <p:nvPr/>
        </p:nvSpPr>
        <p:spPr>
          <a:xfrm>
            <a:off x="7019365" y="2482335"/>
            <a:ext cx="3047999" cy="369332"/>
          </a:xfrm>
          <a:prstGeom prst="rect">
            <a:avLst/>
          </a:prstGeom>
          <a:noFill/>
        </p:spPr>
        <p:txBody>
          <a:bodyPr wrap="square" rtlCol="0">
            <a:spAutoFit/>
          </a:bodyPr>
          <a:lstStyle/>
          <a:p>
            <a:r>
              <a:rPr lang="en-AU" dirty="0"/>
              <a:t>Glucose comes in two forms</a:t>
            </a:r>
          </a:p>
        </p:txBody>
      </p:sp>
      <p:pic>
        <p:nvPicPr>
          <p:cNvPr id="8" name="Picture 7"/>
          <p:cNvPicPr>
            <a:picLocks noChangeAspect="1"/>
          </p:cNvPicPr>
          <p:nvPr/>
        </p:nvPicPr>
        <p:blipFill>
          <a:blip r:embed="rId3"/>
          <a:stretch>
            <a:fillRect/>
          </a:stretch>
        </p:blipFill>
        <p:spPr>
          <a:xfrm>
            <a:off x="7019365" y="1041912"/>
            <a:ext cx="3072650" cy="5816088"/>
          </a:xfrm>
          <a:prstGeom prst="rect">
            <a:avLst/>
          </a:prstGeom>
        </p:spPr>
      </p:pic>
    </p:spTree>
    <p:extLst>
      <p:ext uri="{BB962C8B-B14F-4D97-AF65-F5344CB8AC3E}">
        <p14:creationId xmlns:p14="http://schemas.microsoft.com/office/powerpoint/2010/main" val="3315817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2706" y="1183341"/>
            <a:ext cx="11408962" cy="5451374"/>
          </a:xfrm>
        </p:spPr>
        <p:txBody>
          <a:bodyPr>
            <a:normAutofit/>
          </a:bodyPr>
          <a:lstStyle/>
          <a:p>
            <a:pPr marL="0" indent="0">
              <a:buNone/>
            </a:pPr>
            <a:r>
              <a:rPr lang="en-AU" b="1" dirty="0"/>
              <a:t>Linking monosaccharides </a:t>
            </a:r>
          </a:p>
          <a:p>
            <a:pPr>
              <a:buFontTx/>
              <a:buChar char="-"/>
            </a:pPr>
            <a:r>
              <a:rPr lang="en-AU" dirty="0"/>
              <a:t>Two monosaccharides can join together to in a </a:t>
            </a:r>
            <a:r>
              <a:rPr lang="en-AU" b="1" dirty="0">
                <a:solidFill>
                  <a:srgbClr val="00B050"/>
                </a:solidFill>
              </a:rPr>
              <a:t>condensation</a:t>
            </a:r>
            <a:r>
              <a:rPr lang="en-AU" dirty="0"/>
              <a:t> reaction to form a </a:t>
            </a:r>
            <a:r>
              <a:rPr lang="en-AU" b="1" dirty="0" err="1">
                <a:solidFill>
                  <a:srgbClr val="FF0000"/>
                </a:solidFill>
              </a:rPr>
              <a:t>glycosidic</a:t>
            </a:r>
            <a:r>
              <a:rPr lang="en-AU" b="1" dirty="0">
                <a:solidFill>
                  <a:srgbClr val="FF0000"/>
                </a:solidFill>
              </a:rPr>
              <a:t> bond</a:t>
            </a:r>
            <a:r>
              <a:rPr lang="en-AU" dirty="0"/>
              <a:t>.</a:t>
            </a:r>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endParaRPr lang="en-AU" dirty="0"/>
          </a:p>
        </p:txBody>
      </p:sp>
      <p:sp>
        <p:nvSpPr>
          <p:cNvPr id="11" name="Rectangle 10"/>
          <p:cNvSpPr>
            <a:spLocks noChangeArrowheads="1"/>
          </p:cNvSpPr>
          <p:nvPr/>
        </p:nvSpPr>
        <p:spPr bwMode="auto">
          <a:xfrm>
            <a:off x="323430" y="143070"/>
            <a:ext cx="1155480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using equations, how condensation polymers, including </a:t>
            </a:r>
            <a:r>
              <a:rPr lang="en-AU" sz="1600" dirty="0"/>
              <a:t>polypeptides (proteins), </a:t>
            </a:r>
            <a:r>
              <a:rPr lang="en-AU" sz="1600" dirty="0">
                <a:solidFill>
                  <a:srgbClr val="00B0F0"/>
                </a:solidFill>
              </a:rPr>
              <a:t>polysaccharides (carbohydrates)</a:t>
            </a:r>
            <a:r>
              <a:rPr lang="en-AU" sz="1600" dirty="0"/>
              <a:t> and polyesters, can be produced from their monomers </a:t>
            </a:r>
            <a:r>
              <a:rPr lang="en-AU" altLang="en-US" sz="1400" dirty="0">
                <a:solidFill>
                  <a:srgbClr val="FF0000"/>
                </a:solidFill>
                <a:latin typeface="ArialMT"/>
              </a:rPr>
              <a:t>(Pearson 535)</a:t>
            </a:r>
            <a:endParaRPr lang="en-AU" altLang="en-US" sz="1600" dirty="0"/>
          </a:p>
        </p:txBody>
      </p:sp>
      <p:pic>
        <p:nvPicPr>
          <p:cNvPr id="12" name="Picture 11"/>
          <p:cNvPicPr>
            <a:picLocks noChangeAspect="1"/>
          </p:cNvPicPr>
          <p:nvPr/>
        </p:nvPicPr>
        <p:blipFill>
          <a:blip r:embed="rId2"/>
          <a:stretch>
            <a:fillRect/>
          </a:stretch>
        </p:blipFill>
        <p:spPr>
          <a:xfrm>
            <a:off x="511467" y="3493827"/>
            <a:ext cx="1900060" cy="1673403"/>
          </a:xfrm>
          <a:prstGeom prst="rect">
            <a:avLst/>
          </a:prstGeom>
        </p:spPr>
      </p:pic>
      <p:sp>
        <p:nvSpPr>
          <p:cNvPr id="13" name="TextBox 12"/>
          <p:cNvSpPr txBox="1"/>
          <p:nvPr/>
        </p:nvSpPr>
        <p:spPr>
          <a:xfrm>
            <a:off x="2300032" y="3921385"/>
            <a:ext cx="295598" cy="646331"/>
          </a:xfrm>
          <a:prstGeom prst="rect">
            <a:avLst/>
          </a:prstGeom>
          <a:noFill/>
        </p:spPr>
        <p:txBody>
          <a:bodyPr wrap="square" rtlCol="0">
            <a:spAutoFit/>
          </a:bodyPr>
          <a:lstStyle/>
          <a:p>
            <a:r>
              <a:rPr lang="en-AU" sz="3600" dirty="0"/>
              <a:t>+</a:t>
            </a:r>
          </a:p>
        </p:txBody>
      </p:sp>
      <p:pic>
        <p:nvPicPr>
          <p:cNvPr id="14" name="Picture 13"/>
          <p:cNvPicPr>
            <a:picLocks noChangeAspect="1"/>
          </p:cNvPicPr>
          <p:nvPr/>
        </p:nvPicPr>
        <p:blipFill>
          <a:blip r:embed="rId3"/>
          <a:stretch>
            <a:fillRect/>
          </a:stretch>
        </p:blipFill>
        <p:spPr>
          <a:xfrm>
            <a:off x="2596219" y="3608466"/>
            <a:ext cx="2483582" cy="1581776"/>
          </a:xfrm>
          <a:prstGeom prst="rect">
            <a:avLst/>
          </a:prstGeom>
        </p:spPr>
      </p:pic>
      <p:cxnSp>
        <p:nvCxnSpPr>
          <p:cNvPr id="15" name="Straight Arrow Connector 14"/>
          <p:cNvCxnSpPr/>
          <p:nvPr/>
        </p:nvCxnSpPr>
        <p:spPr>
          <a:xfrm>
            <a:off x="4845231" y="4399354"/>
            <a:ext cx="1457325" cy="95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p:nvPicPr>
        <p:blipFill>
          <a:blip r:embed="rId4"/>
          <a:stretch>
            <a:fillRect/>
          </a:stretch>
        </p:blipFill>
        <p:spPr>
          <a:xfrm>
            <a:off x="6378155" y="3590536"/>
            <a:ext cx="4346825" cy="1670449"/>
          </a:xfrm>
          <a:prstGeom prst="rect">
            <a:avLst/>
          </a:prstGeom>
        </p:spPr>
      </p:pic>
      <p:sp>
        <p:nvSpPr>
          <p:cNvPr id="17" name="TextBox 16"/>
          <p:cNvSpPr txBox="1"/>
          <p:nvPr/>
        </p:nvSpPr>
        <p:spPr>
          <a:xfrm>
            <a:off x="10421583" y="4076188"/>
            <a:ext cx="1676422" cy="646331"/>
          </a:xfrm>
          <a:prstGeom prst="rect">
            <a:avLst/>
          </a:prstGeom>
          <a:noFill/>
        </p:spPr>
        <p:txBody>
          <a:bodyPr wrap="square" rtlCol="0">
            <a:spAutoFit/>
          </a:bodyPr>
          <a:lstStyle/>
          <a:p>
            <a:r>
              <a:rPr lang="en-AU" sz="3600" dirty="0"/>
              <a:t>+   </a:t>
            </a:r>
            <a:r>
              <a:rPr lang="en-AU" sz="2400" dirty="0">
                <a:solidFill>
                  <a:srgbClr val="00B050"/>
                </a:solidFill>
              </a:rPr>
              <a:t>H</a:t>
            </a:r>
            <a:r>
              <a:rPr lang="en-AU" sz="2400" baseline="-25000" dirty="0">
                <a:solidFill>
                  <a:srgbClr val="00B050"/>
                </a:solidFill>
              </a:rPr>
              <a:t>2</a:t>
            </a:r>
            <a:r>
              <a:rPr lang="en-AU" sz="2400" dirty="0">
                <a:solidFill>
                  <a:srgbClr val="00B050"/>
                </a:solidFill>
              </a:rPr>
              <a:t>O</a:t>
            </a:r>
          </a:p>
        </p:txBody>
      </p:sp>
      <p:sp>
        <p:nvSpPr>
          <p:cNvPr id="18" name="TextBox 17"/>
          <p:cNvSpPr txBox="1"/>
          <p:nvPr/>
        </p:nvSpPr>
        <p:spPr>
          <a:xfrm>
            <a:off x="697269" y="5681015"/>
            <a:ext cx="10807126" cy="369332"/>
          </a:xfrm>
          <a:prstGeom prst="rect">
            <a:avLst/>
          </a:prstGeom>
          <a:noFill/>
        </p:spPr>
        <p:txBody>
          <a:bodyPr wrap="none" rtlCol="0">
            <a:spAutoFit/>
          </a:bodyPr>
          <a:lstStyle/>
          <a:p>
            <a:r>
              <a:rPr lang="en-AU" dirty="0">
                <a:latin typeface="Trebuchet MS" panose="020B0603020202020204" pitchFamily="34" charset="0"/>
              </a:rPr>
              <a:t>α-</a:t>
            </a:r>
            <a:r>
              <a:rPr lang="en-AU" dirty="0"/>
              <a:t>Glucose            +                Fructose                      </a:t>
            </a:r>
            <a:r>
              <a:rPr lang="en-AU" dirty="0">
                <a:sym typeface="Wingdings" panose="05000000000000000000" pitchFamily="2" charset="2"/>
              </a:rPr>
              <a:t>                                      sucrose                                         +      water</a:t>
            </a:r>
            <a:endParaRPr lang="en-AU" dirty="0"/>
          </a:p>
        </p:txBody>
      </p:sp>
    </p:spTree>
    <p:extLst>
      <p:ext uri="{BB962C8B-B14F-4D97-AF65-F5344CB8AC3E}">
        <p14:creationId xmlns:p14="http://schemas.microsoft.com/office/powerpoint/2010/main" val="2471448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2706" y="1183341"/>
            <a:ext cx="11408962" cy="5451374"/>
          </a:xfrm>
        </p:spPr>
        <p:txBody>
          <a:bodyPr>
            <a:normAutofit/>
          </a:bodyPr>
          <a:lstStyle/>
          <a:p>
            <a:pPr marL="0" indent="0">
              <a:buNone/>
            </a:pPr>
            <a:r>
              <a:rPr lang="en-AU" b="1" dirty="0"/>
              <a:t>Disaccharide: </a:t>
            </a:r>
            <a:r>
              <a:rPr lang="en-AU" b="1" dirty="0">
                <a:solidFill>
                  <a:srgbClr val="00B0F0"/>
                </a:solidFill>
              </a:rPr>
              <a:t>Maltose</a:t>
            </a:r>
          </a:p>
          <a:p>
            <a:pPr>
              <a:buFontTx/>
              <a:buChar char="-"/>
            </a:pPr>
            <a:r>
              <a:rPr lang="en-AU" dirty="0"/>
              <a:t>A </a:t>
            </a:r>
            <a:r>
              <a:rPr lang="en-AU" dirty="0">
                <a:latin typeface="Trebuchet MS" panose="020B0603020202020204" pitchFamily="34" charset="0"/>
              </a:rPr>
              <a:t>α-</a:t>
            </a:r>
            <a:r>
              <a:rPr lang="en-AU" dirty="0"/>
              <a:t>glucose and </a:t>
            </a:r>
            <a:r>
              <a:rPr lang="en-AU" dirty="0">
                <a:latin typeface="Trebuchet MS" panose="020B0603020202020204" pitchFamily="34" charset="0"/>
              </a:rPr>
              <a:t>α-</a:t>
            </a:r>
            <a:r>
              <a:rPr lang="en-AU" dirty="0"/>
              <a:t>glucose can join  together to in a </a:t>
            </a:r>
            <a:r>
              <a:rPr lang="en-AU" b="1" dirty="0">
                <a:solidFill>
                  <a:srgbClr val="00B050"/>
                </a:solidFill>
              </a:rPr>
              <a:t>condensation</a:t>
            </a:r>
            <a:r>
              <a:rPr lang="en-AU" dirty="0"/>
              <a:t> reaction to form a </a:t>
            </a:r>
            <a:r>
              <a:rPr lang="en-AU" b="1" dirty="0" err="1">
                <a:solidFill>
                  <a:srgbClr val="FF0000"/>
                </a:solidFill>
              </a:rPr>
              <a:t>glycosidic</a:t>
            </a:r>
            <a:r>
              <a:rPr lang="en-AU" b="1" dirty="0">
                <a:solidFill>
                  <a:srgbClr val="FF0000"/>
                </a:solidFill>
              </a:rPr>
              <a:t> bond</a:t>
            </a:r>
            <a:r>
              <a:rPr lang="en-AU" dirty="0"/>
              <a:t> and make </a:t>
            </a:r>
            <a:r>
              <a:rPr lang="en-AU" dirty="0">
                <a:solidFill>
                  <a:srgbClr val="00B0F0"/>
                </a:solidFill>
              </a:rPr>
              <a:t>MALTOSE</a:t>
            </a:r>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endParaRPr lang="en-AU" dirty="0"/>
          </a:p>
        </p:txBody>
      </p:sp>
      <p:pic>
        <p:nvPicPr>
          <p:cNvPr id="6" name="Picture 5"/>
          <p:cNvPicPr>
            <a:picLocks noChangeAspect="1"/>
          </p:cNvPicPr>
          <p:nvPr/>
        </p:nvPicPr>
        <p:blipFill>
          <a:blip r:embed="rId2"/>
          <a:stretch>
            <a:fillRect/>
          </a:stretch>
        </p:blipFill>
        <p:spPr>
          <a:xfrm>
            <a:off x="511467" y="3493827"/>
            <a:ext cx="1900060" cy="1673403"/>
          </a:xfrm>
          <a:prstGeom prst="rect">
            <a:avLst/>
          </a:prstGeom>
        </p:spPr>
      </p:pic>
      <p:sp>
        <p:nvSpPr>
          <p:cNvPr id="7" name="TextBox 6"/>
          <p:cNvSpPr txBox="1"/>
          <p:nvPr/>
        </p:nvSpPr>
        <p:spPr>
          <a:xfrm>
            <a:off x="2300032" y="3921385"/>
            <a:ext cx="295598" cy="646331"/>
          </a:xfrm>
          <a:prstGeom prst="rect">
            <a:avLst/>
          </a:prstGeom>
          <a:noFill/>
        </p:spPr>
        <p:txBody>
          <a:bodyPr wrap="square" rtlCol="0">
            <a:spAutoFit/>
          </a:bodyPr>
          <a:lstStyle/>
          <a:p>
            <a:r>
              <a:rPr lang="en-AU" sz="3600" dirty="0"/>
              <a:t>+</a:t>
            </a:r>
          </a:p>
        </p:txBody>
      </p:sp>
      <p:cxnSp>
        <p:nvCxnSpPr>
          <p:cNvPr id="24" name="Straight Arrow Connector 23"/>
          <p:cNvCxnSpPr/>
          <p:nvPr/>
        </p:nvCxnSpPr>
        <p:spPr>
          <a:xfrm>
            <a:off x="4845231" y="4399354"/>
            <a:ext cx="1457325" cy="95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7" name="Picture 36"/>
          <p:cNvPicPr>
            <a:picLocks noChangeAspect="1"/>
          </p:cNvPicPr>
          <p:nvPr/>
        </p:nvPicPr>
        <p:blipFill rotWithShape="1">
          <a:blip r:embed="rId3"/>
          <a:srcRect r="56994"/>
          <a:stretch/>
        </p:blipFill>
        <p:spPr>
          <a:xfrm>
            <a:off x="6378156" y="3608466"/>
            <a:ext cx="1869374" cy="1670449"/>
          </a:xfrm>
          <a:prstGeom prst="rect">
            <a:avLst/>
          </a:prstGeom>
        </p:spPr>
      </p:pic>
      <p:sp>
        <p:nvSpPr>
          <p:cNvPr id="38" name="TextBox 37"/>
          <p:cNvSpPr txBox="1"/>
          <p:nvPr/>
        </p:nvSpPr>
        <p:spPr>
          <a:xfrm>
            <a:off x="10421583" y="4076188"/>
            <a:ext cx="1676422" cy="646331"/>
          </a:xfrm>
          <a:prstGeom prst="rect">
            <a:avLst/>
          </a:prstGeom>
          <a:noFill/>
        </p:spPr>
        <p:txBody>
          <a:bodyPr wrap="square" rtlCol="0">
            <a:spAutoFit/>
          </a:bodyPr>
          <a:lstStyle/>
          <a:p>
            <a:r>
              <a:rPr lang="en-AU" sz="3600" dirty="0"/>
              <a:t>+   </a:t>
            </a:r>
            <a:r>
              <a:rPr lang="en-AU" sz="2400" dirty="0">
                <a:solidFill>
                  <a:srgbClr val="00B050"/>
                </a:solidFill>
              </a:rPr>
              <a:t>H</a:t>
            </a:r>
            <a:r>
              <a:rPr lang="en-AU" sz="2400" baseline="-25000" dirty="0">
                <a:solidFill>
                  <a:srgbClr val="00B050"/>
                </a:solidFill>
              </a:rPr>
              <a:t>2</a:t>
            </a:r>
            <a:r>
              <a:rPr lang="en-AU" sz="2400" dirty="0">
                <a:solidFill>
                  <a:srgbClr val="00B050"/>
                </a:solidFill>
              </a:rPr>
              <a:t>O</a:t>
            </a:r>
          </a:p>
        </p:txBody>
      </p:sp>
      <p:sp>
        <p:nvSpPr>
          <p:cNvPr id="39" name="TextBox 38"/>
          <p:cNvSpPr txBox="1"/>
          <p:nvPr/>
        </p:nvSpPr>
        <p:spPr>
          <a:xfrm>
            <a:off x="697269" y="5681015"/>
            <a:ext cx="10929787" cy="369332"/>
          </a:xfrm>
          <a:prstGeom prst="rect">
            <a:avLst/>
          </a:prstGeom>
          <a:noFill/>
        </p:spPr>
        <p:txBody>
          <a:bodyPr wrap="none" rtlCol="0">
            <a:spAutoFit/>
          </a:bodyPr>
          <a:lstStyle/>
          <a:p>
            <a:r>
              <a:rPr lang="en-AU" dirty="0">
                <a:latin typeface="Trebuchet MS" panose="020B0603020202020204" pitchFamily="34" charset="0"/>
              </a:rPr>
              <a:t>α-</a:t>
            </a:r>
            <a:r>
              <a:rPr lang="en-AU" dirty="0"/>
              <a:t>Glucose            + 	          </a:t>
            </a:r>
            <a:r>
              <a:rPr lang="en-AU" dirty="0">
                <a:latin typeface="Trebuchet MS" panose="020B0603020202020204" pitchFamily="34" charset="0"/>
              </a:rPr>
              <a:t> α-</a:t>
            </a:r>
            <a:r>
              <a:rPr lang="en-AU" dirty="0"/>
              <a:t>Glucose 		</a:t>
            </a:r>
            <a:r>
              <a:rPr lang="en-AU" dirty="0">
                <a:sym typeface="Wingdings" panose="05000000000000000000" pitchFamily="2" charset="2"/>
              </a:rPr>
              <a:t>                                      maltose                                         +      water</a:t>
            </a:r>
            <a:endParaRPr lang="en-AU" dirty="0"/>
          </a:p>
        </p:txBody>
      </p:sp>
      <p:sp>
        <p:nvSpPr>
          <p:cNvPr id="12" name="Rectangle 11"/>
          <p:cNvSpPr>
            <a:spLocks noChangeArrowheads="1"/>
          </p:cNvSpPr>
          <p:nvPr/>
        </p:nvSpPr>
        <p:spPr bwMode="auto">
          <a:xfrm>
            <a:off x="323430" y="143070"/>
            <a:ext cx="1155480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solidFill>
                  <a:srgbClr val="00B0F0"/>
                </a:solidFill>
              </a:rPr>
              <a:t>glycosidic</a:t>
            </a:r>
            <a:r>
              <a:rPr lang="en-AU" sz="1600" dirty="0">
                <a:solidFill>
                  <a:srgbClr val="00B0F0"/>
                </a:solidFill>
              </a:rPr>
              <a:t> bonds. </a:t>
            </a:r>
            <a:r>
              <a:rPr lang="en-AU" altLang="en-US" sz="1600" dirty="0">
                <a:solidFill>
                  <a:srgbClr val="FF0000"/>
                </a:solidFill>
                <a:latin typeface="ArialMT"/>
              </a:rPr>
              <a:t>(Pearson 402-404)</a:t>
            </a:r>
            <a:endParaRPr lang="en-AU" altLang="en-US" sz="1600" dirty="0"/>
          </a:p>
        </p:txBody>
      </p:sp>
      <p:sp>
        <p:nvSpPr>
          <p:cNvPr id="4" name="TextBox 3"/>
          <p:cNvSpPr txBox="1"/>
          <p:nvPr/>
        </p:nvSpPr>
        <p:spPr>
          <a:xfrm>
            <a:off x="8185604" y="4516052"/>
            <a:ext cx="336952" cy="369332"/>
          </a:xfrm>
          <a:prstGeom prst="rect">
            <a:avLst/>
          </a:prstGeom>
          <a:noFill/>
        </p:spPr>
        <p:txBody>
          <a:bodyPr wrap="none" rtlCol="0">
            <a:spAutoFit/>
          </a:bodyPr>
          <a:lstStyle/>
          <a:p>
            <a:r>
              <a:rPr lang="en-AU" dirty="0">
                <a:solidFill>
                  <a:srgbClr val="FF0000"/>
                </a:solidFill>
              </a:rPr>
              <a:t>O</a:t>
            </a:r>
          </a:p>
        </p:txBody>
      </p:sp>
      <p:pic>
        <p:nvPicPr>
          <p:cNvPr id="5" name="Picture 4"/>
          <p:cNvPicPr>
            <a:picLocks noChangeAspect="1"/>
          </p:cNvPicPr>
          <p:nvPr/>
        </p:nvPicPr>
        <p:blipFill>
          <a:blip r:embed="rId4"/>
          <a:stretch>
            <a:fillRect/>
          </a:stretch>
        </p:blipFill>
        <p:spPr>
          <a:xfrm>
            <a:off x="8421456" y="3608466"/>
            <a:ext cx="1987468" cy="1676545"/>
          </a:xfrm>
          <a:prstGeom prst="rect">
            <a:avLst/>
          </a:prstGeom>
        </p:spPr>
      </p:pic>
      <p:cxnSp>
        <p:nvCxnSpPr>
          <p:cNvPr id="9" name="Straight Connector 8"/>
          <p:cNvCxnSpPr/>
          <p:nvPr/>
        </p:nvCxnSpPr>
        <p:spPr>
          <a:xfrm flipH="1">
            <a:off x="8445805" y="4422900"/>
            <a:ext cx="247737" cy="23958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p:nvPicPr>
        <p:blipFill>
          <a:blip r:embed="rId5"/>
          <a:stretch>
            <a:fillRect/>
          </a:stretch>
        </p:blipFill>
        <p:spPr>
          <a:xfrm>
            <a:off x="2641161" y="3500007"/>
            <a:ext cx="2030144" cy="1676545"/>
          </a:xfrm>
          <a:prstGeom prst="rect">
            <a:avLst/>
          </a:prstGeom>
        </p:spPr>
      </p:pic>
    </p:spTree>
    <p:extLst>
      <p:ext uri="{BB962C8B-B14F-4D97-AF65-F5344CB8AC3E}">
        <p14:creationId xmlns:p14="http://schemas.microsoft.com/office/powerpoint/2010/main" val="1878516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2706" y="1183341"/>
            <a:ext cx="11408962" cy="5451374"/>
          </a:xfrm>
        </p:spPr>
        <p:txBody>
          <a:bodyPr>
            <a:normAutofit/>
          </a:bodyPr>
          <a:lstStyle/>
          <a:p>
            <a:pPr marL="0" indent="0">
              <a:buNone/>
            </a:pPr>
            <a:r>
              <a:rPr lang="en-AU" b="1" dirty="0"/>
              <a:t>Disaccharide: </a:t>
            </a:r>
            <a:r>
              <a:rPr lang="en-AU" b="1" dirty="0">
                <a:solidFill>
                  <a:srgbClr val="00B0F0"/>
                </a:solidFill>
              </a:rPr>
              <a:t>Lactose</a:t>
            </a:r>
          </a:p>
          <a:p>
            <a:pPr>
              <a:buFontTx/>
              <a:buChar char="-"/>
            </a:pPr>
            <a:r>
              <a:rPr lang="en-AU" dirty="0"/>
              <a:t>A galactose and </a:t>
            </a:r>
            <a:r>
              <a:rPr lang="en-AU" dirty="0">
                <a:latin typeface="Trebuchet MS" panose="020B0603020202020204" pitchFamily="34" charset="0"/>
              </a:rPr>
              <a:t>α-</a:t>
            </a:r>
            <a:r>
              <a:rPr lang="en-AU" dirty="0"/>
              <a:t>glucose can join  together to in a </a:t>
            </a:r>
            <a:r>
              <a:rPr lang="en-AU" b="1" dirty="0">
                <a:solidFill>
                  <a:srgbClr val="00B050"/>
                </a:solidFill>
              </a:rPr>
              <a:t>condensation</a:t>
            </a:r>
            <a:r>
              <a:rPr lang="en-AU" dirty="0"/>
              <a:t> reaction to form a </a:t>
            </a:r>
            <a:r>
              <a:rPr lang="en-AU" b="1" dirty="0" err="1">
                <a:solidFill>
                  <a:srgbClr val="FF0000"/>
                </a:solidFill>
              </a:rPr>
              <a:t>glycosidic</a:t>
            </a:r>
            <a:r>
              <a:rPr lang="en-AU" b="1" dirty="0">
                <a:solidFill>
                  <a:srgbClr val="FF0000"/>
                </a:solidFill>
              </a:rPr>
              <a:t> bond</a:t>
            </a:r>
            <a:r>
              <a:rPr lang="en-AU" dirty="0"/>
              <a:t> and make </a:t>
            </a:r>
            <a:r>
              <a:rPr lang="en-AU" dirty="0">
                <a:solidFill>
                  <a:srgbClr val="00B0F0"/>
                </a:solidFill>
              </a:rPr>
              <a:t>Lactose</a:t>
            </a:r>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endParaRPr lang="en-AU" dirty="0"/>
          </a:p>
        </p:txBody>
      </p:sp>
      <p:sp>
        <p:nvSpPr>
          <p:cNvPr id="7" name="TextBox 6"/>
          <p:cNvSpPr txBox="1"/>
          <p:nvPr/>
        </p:nvSpPr>
        <p:spPr>
          <a:xfrm>
            <a:off x="2300032" y="3921385"/>
            <a:ext cx="295598" cy="646331"/>
          </a:xfrm>
          <a:prstGeom prst="rect">
            <a:avLst/>
          </a:prstGeom>
          <a:noFill/>
        </p:spPr>
        <p:txBody>
          <a:bodyPr wrap="square" rtlCol="0">
            <a:spAutoFit/>
          </a:bodyPr>
          <a:lstStyle/>
          <a:p>
            <a:r>
              <a:rPr lang="en-AU" sz="3600" dirty="0"/>
              <a:t>+</a:t>
            </a:r>
          </a:p>
        </p:txBody>
      </p:sp>
      <p:cxnSp>
        <p:nvCxnSpPr>
          <p:cNvPr id="24" name="Straight Arrow Connector 23"/>
          <p:cNvCxnSpPr/>
          <p:nvPr/>
        </p:nvCxnSpPr>
        <p:spPr>
          <a:xfrm>
            <a:off x="4845231" y="4399354"/>
            <a:ext cx="1457325" cy="95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10421583" y="4076188"/>
            <a:ext cx="1676422" cy="646331"/>
          </a:xfrm>
          <a:prstGeom prst="rect">
            <a:avLst/>
          </a:prstGeom>
          <a:noFill/>
        </p:spPr>
        <p:txBody>
          <a:bodyPr wrap="square" rtlCol="0">
            <a:spAutoFit/>
          </a:bodyPr>
          <a:lstStyle/>
          <a:p>
            <a:r>
              <a:rPr lang="en-AU" sz="3600" dirty="0"/>
              <a:t>+   </a:t>
            </a:r>
            <a:r>
              <a:rPr lang="en-AU" sz="2400" dirty="0">
                <a:solidFill>
                  <a:srgbClr val="00B050"/>
                </a:solidFill>
              </a:rPr>
              <a:t>H</a:t>
            </a:r>
            <a:r>
              <a:rPr lang="en-AU" sz="2400" baseline="-25000" dirty="0">
                <a:solidFill>
                  <a:srgbClr val="00B050"/>
                </a:solidFill>
              </a:rPr>
              <a:t>2</a:t>
            </a:r>
            <a:r>
              <a:rPr lang="en-AU" sz="2400" dirty="0">
                <a:solidFill>
                  <a:srgbClr val="00B050"/>
                </a:solidFill>
              </a:rPr>
              <a:t>O</a:t>
            </a:r>
          </a:p>
        </p:txBody>
      </p:sp>
      <p:sp>
        <p:nvSpPr>
          <p:cNvPr id="39" name="TextBox 38"/>
          <p:cNvSpPr txBox="1"/>
          <p:nvPr/>
        </p:nvSpPr>
        <p:spPr>
          <a:xfrm>
            <a:off x="697269" y="5681015"/>
            <a:ext cx="10967298" cy="369332"/>
          </a:xfrm>
          <a:prstGeom prst="rect">
            <a:avLst/>
          </a:prstGeom>
          <a:noFill/>
        </p:spPr>
        <p:txBody>
          <a:bodyPr wrap="none" rtlCol="0">
            <a:spAutoFit/>
          </a:bodyPr>
          <a:lstStyle/>
          <a:p>
            <a:r>
              <a:rPr lang="en-AU" dirty="0">
                <a:solidFill>
                  <a:srgbClr val="00B0F0"/>
                </a:solidFill>
              </a:rPr>
              <a:t>Galactose</a:t>
            </a:r>
            <a:r>
              <a:rPr lang="en-AU" dirty="0"/>
              <a:t>               +             </a:t>
            </a:r>
            <a:r>
              <a:rPr lang="en-AU" dirty="0">
                <a:latin typeface="Trebuchet MS" panose="020B0603020202020204" pitchFamily="34" charset="0"/>
              </a:rPr>
              <a:t>α-</a:t>
            </a:r>
            <a:r>
              <a:rPr lang="en-AU" dirty="0"/>
              <a:t>Glucose                         </a:t>
            </a:r>
            <a:r>
              <a:rPr lang="en-AU" dirty="0">
                <a:sym typeface="Wingdings" panose="05000000000000000000" pitchFamily="2" charset="2"/>
              </a:rPr>
              <a:t>                                      Lactose                                       +      water</a:t>
            </a:r>
            <a:endParaRPr lang="en-AU" dirty="0"/>
          </a:p>
        </p:txBody>
      </p:sp>
      <p:sp>
        <p:nvSpPr>
          <p:cNvPr id="12" name="Rectangle 11"/>
          <p:cNvSpPr>
            <a:spLocks noChangeArrowheads="1"/>
          </p:cNvSpPr>
          <p:nvPr/>
        </p:nvSpPr>
        <p:spPr bwMode="auto">
          <a:xfrm>
            <a:off x="323430" y="143070"/>
            <a:ext cx="1155480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solidFill>
                  <a:srgbClr val="00B0F0"/>
                </a:solidFill>
              </a:rPr>
              <a:t>glycosidic</a:t>
            </a:r>
            <a:r>
              <a:rPr lang="en-AU" sz="1600" dirty="0">
                <a:solidFill>
                  <a:srgbClr val="00B0F0"/>
                </a:solidFill>
              </a:rPr>
              <a:t> bonds. </a:t>
            </a:r>
            <a:r>
              <a:rPr lang="en-AU" altLang="en-US" sz="1600" dirty="0">
                <a:solidFill>
                  <a:srgbClr val="FF0000"/>
                </a:solidFill>
                <a:latin typeface="ArialMT"/>
              </a:rPr>
              <a:t>(Pearson 402-404)</a:t>
            </a:r>
            <a:endParaRPr lang="en-AU" altLang="en-US" sz="1600" dirty="0"/>
          </a:p>
        </p:txBody>
      </p:sp>
      <p:pic>
        <p:nvPicPr>
          <p:cNvPr id="13" name="Picture 12"/>
          <p:cNvPicPr>
            <a:picLocks noChangeAspect="1"/>
          </p:cNvPicPr>
          <p:nvPr/>
        </p:nvPicPr>
        <p:blipFill>
          <a:blip r:embed="rId3"/>
          <a:stretch>
            <a:fillRect/>
          </a:stretch>
        </p:blipFill>
        <p:spPr>
          <a:xfrm>
            <a:off x="2641161" y="3500007"/>
            <a:ext cx="2030144" cy="1676545"/>
          </a:xfrm>
          <a:prstGeom prst="rect">
            <a:avLst/>
          </a:prstGeom>
        </p:spPr>
      </p:pic>
      <p:pic>
        <p:nvPicPr>
          <p:cNvPr id="5" name="Picture 4"/>
          <p:cNvPicPr>
            <a:picLocks noChangeAspect="1"/>
          </p:cNvPicPr>
          <p:nvPr/>
        </p:nvPicPr>
        <p:blipFill>
          <a:blip r:embed="rId4"/>
          <a:stretch>
            <a:fillRect/>
          </a:stretch>
        </p:blipFill>
        <p:spPr>
          <a:xfrm>
            <a:off x="208457" y="3500006"/>
            <a:ext cx="2078916" cy="1676545"/>
          </a:xfrm>
          <a:prstGeom prst="rect">
            <a:avLst/>
          </a:prstGeom>
        </p:spPr>
      </p:pic>
      <p:pic>
        <p:nvPicPr>
          <p:cNvPr id="28" name="Picture 27"/>
          <p:cNvPicPr>
            <a:picLocks noChangeAspect="1"/>
          </p:cNvPicPr>
          <p:nvPr/>
        </p:nvPicPr>
        <p:blipFill>
          <a:blip r:embed="rId5"/>
          <a:stretch>
            <a:fillRect/>
          </a:stretch>
        </p:blipFill>
        <p:spPr>
          <a:xfrm>
            <a:off x="6319732" y="3570606"/>
            <a:ext cx="4084674" cy="1676545"/>
          </a:xfrm>
          <a:prstGeom prst="rect">
            <a:avLst/>
          </a:prstGeom>
        </p:spPr>
      </p:pic>
    </p:spTree>
    <p:extLst>
      <p:ext uri="{BB962C8B-B14F-4D97-AF65-F5344CB8AC3E}">
        <p14:creationId xmlns:p14="http://schemas.microsoft.com/office/powerpoint/2010/main" val="1846626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2706" y="1183341"/>
            <a:ext cx="11408962" cy="5451374"/>
          </a:xfrm>
        </p:spPr>
        <p:txBody>
          <a:bodyPr>
            <a:normAutofit/>
          </a:bodyPr>
          <a:lstStyle/>
          <a:p>
            <a:pPr marL="0" indent="0">
              <a:buNone/>
            </a:pPr>
            <a:r>
              <a:rPr lang="en-AU" b="1" dirty="0"/>
              <a:t>Disaccharide: </a:t>
            </a:r>
            <a:r>
              <a:rPr lang="en-AU" b="1" dirty="0">
                <a:solidFill>
                  <a:srgbClr val="00B0F0"/>
                </a:solidFill>
              </a:rPr>
              <a:t>Sucrose</a:t>
            </a:r>
          </a:p>
          <a:p>
            <a:pPr>
              <a:buFontTx/>
              <a:buChar char="-"/>
            </a:pPr>
            <a:r>
              <a:rPr lang="en-AU" dirty="0"/>
              <a:t>A </a:t>
            </a:r>
            <a:r>
              <a:rPr lang="en-AU" dirty="0">
                <a:latin typeface="Trebuchet MS" panose="020B0603020202020204" pitchFamily="34" charset="0"/>
              </a:rPr>
              <a:t>α-</a:t>
            </a:r>
            <a:r>
              <a:rPr lang="en-AU" dirty="0"/>
              <a:t>glucose and fructose  can join  together to in a </a:t>
            </a:r>
            <a:r>
              <a:rPr lang="en-AU" b="1" dirty="0">
                <a:solidFill>
                  <a:srgbClr val="00B050"/>
                </a:solidFill>
              </a:rPr>
              <a:t>condensation</a:t>
            </a:r>
            <a:r>
              <a:rPr lang="en-AU" dirty="0"/>
              <a:t> reaction to form a </a:t>
            </a:r>
            <a:r>
              <a:rPr lang="en-AU" b="1" dirty="0" err="1">
                <a:solidFill>
                  <a:srgbClr val="FF0000"/>
                </a:solidFill>
              </a:rPr>
              <a:t>glycosidic</a:t>
            </a:r>
            <a:r>
              <a:rPr lang="en-AU" b="1" dirty="0">
                <a:solidFill>
                  <a:srgbClr val="FF0000"/>
                </a:solidFill>
              </a:rPr>
              <a:t> bond</a:t>
            </a:r>
            <a:r>
              <a:rPr lang="en-AU" dirty="0"/>
              <a:t> and make </a:t>
            </a:r>
            <a:r>
              <a:rPr lang="en-AU" dirty="0">
                <a:solidFill>
                  <a:srgbClr val="00B0F0"/>
                </a:solidFill>
              </a:rPr>
              <a:t>Sucrose</a:t>
            </a:r>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endParaRPr lang="en-AU" dirty="0"/>
          </a:p>
        </p:txBody>
      </p:sp>
      <p:pic>
        <p:nvPicPr>
          <p:cNvPr id="6" name="Picture 5"/>
          <p:cNvPicPr>
            <a:picLocks noChangeAspect="1"/>
          </p:cNvPicPr>
          <p:nvPr/>
        </p:nvPicPr>
        <p:blipFill>
          <a:blip r:embed="rId2"/>
          <a:stretch>
            <a:fillRect/>
          </a:stretch>
        </p:blipFill>
        <p:spPr>
          <a:xfrm>
            <a:off x="511467" y="3493827"/>
            <a:ext cx="1900060" cy="1673403"/>
          </a:xfrm>
          <a:prstGeom prst="rect">
            <a:avLst/>
          </a:prstGeom>
        </p:spPr>
      </p:pic>
      <p:sp>
        <p:nvSpPr>
          <p:cNvPr id="7" name="TextBox 6"/>
          <p:cNvSpPr txBox="1"/>
          <p:nvPr/>
        </p:nvSpPr>
        <p:spPr>
          <a:xfrm>
            <a:off x="2300032" y="3921385"/>
            <a:ext cx="295598" cy="646331"/>
          </a:xfrm>
          <a:prstGeom prst="rect">
            <a:avLst/>
          </a:prstGeom>
          <a:noFill/>
        </p:spPr>
        <p:txBody>
          <a:bodyPr wrap="square" rtlCol="0">
            <a:spAutoFit/>
          </a:bodyPr>
          <a:lstStyle/>
          <a:p>
            <a:r>
              <a:rPr lang="en-AU" sz="3600" dirty="0"/>
              <a:t>+</a:t>
            </a:r>
          </a:p>
        </p:txBody>
      </p:sp>
      <p:pic>
        <p:nvPicPr>
          <p:cNvPr id="22" name="Picture 21"/>
          <p:cNvPicPr>
            <a:picLocks noChangeAspect="1"/>
          </p:cNvPicPr>
          <p:nvPr/>
        </p:nvPicPr>
        <p:blipFill>
          <a:blip r:embed="rId3"/>
          <a:stretch>
            <a:fillRect/>
          </a:stretch>
        </p:blipFill>
        <p:spPr>
          <a:xfrm>
            <a:off x="2596219" y="3608466"/>
            <a:ext cx="2483582" cy="1581776"/>
          </a:xfrm>
          <a:prstGeom prst="rect">
            <a:avLst/>
          </a:prstGeom>
        </p:spPr>
      </p:pic>
      <p:cxnSp>
        <p:nvCxnSpPr>
          <p:cNvPr id="24" name="Straight Arrow Connector 23"/>
          <p:cNvCxnSpPr/>
          <p:nvPr/>
        </p:nvCxnSpPr>
        <p:spPr>
          <a:xfrm>
            <a:off x="4845231" y="4399354"/>
            <a:ext cx="1457325" cy="952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7" name="Picture 36"/>
          <p:cNvPicPr>
            <a:picLocks noChangeAspect="1"/>
          </p:cNvPicPr>
          <p:nvPr/>
        </p:nvPicPr>
        <p:blipFill>
          <a:blip r:embed="rId4"/>
          <a:stretch>
            <a:fillRect/>
          </a:stretch>
        </p:blipFill>
        <p:spPr>
          <a:xfrm>
            <a:off x="6378155" y="3608466"/>
            <a:ext cx="4346825" cy="1670449"/>
          </a:xfrm>
          <a:prstGeom prst="rect">
            <a:avLst/>
          </a:prstGeom>
        </p:spPr>
      </p:pic>
      <p:sp>
        <p:nvSpPr>
          <p:cNvPr id="38" name="TextBox 37"/>
          <p:cNvSpPr txBox="1"/>
          <p:nvPr/>
        </p:nvSpPr>
        <p:spPr>
          <a:xfrm>
            <a:off x="10421583" y="4076188"/>
            <a:ext cx="1676422" cy="646331"/>
          </a:xfrm>
          <a:prstGeom prst="rect">
            <a:avLst/>
          </a:prstGeom>
          <a:noFill/>
        </p:spPr>
        <p:txBody>
          <a:bodyPr wrap="square" rtlCol="0">
            <a:spAutoFit/>
          </a:bodyPr>
          <a:lstStyle/>
          <a:p>
            <a:r>
              <a:rPr lang="en-AU" sz="3600" dirty="0"/>
              <a:t>+   </a:t>
            </a:r>
            <a:r>
              <a:rPr lang="en-AU" sz="2400" dirty="0">
                <a:solidFill>
                  <a:srgbClr val="00B050"/>
                </a:solidFill>
              </a:rPr>
              <a:t>H</a:t>
            </a:r>
            <a:r>
              <a:rPr lang="en-AU" sz="2400" baseline="-25000" dirty="0">
                <a:solidFill>
                  <a:srgbClr val="00B050"/>
                </a:solidFill>
              </a:rPr>
              <a:t>2</a:t>
            </a:r>
            <a:r>
              <a:rPr lang="en-AU" sz="2400" dirty="0">
                <a:solidFill>
                  <a:srgbClr val="00B050"/>
                </a:solidFill>
              </a:rPr>
              <a:t>O</a:t>
            </a:r>
          </a:p>
        </p:txBody>
      </p:sp>
      <p:sp>
        <p:nvSpPr>
          <p:cNvPr id="39" name="TextBox 38"/>
          <p:cNvSpPr txBox="1"/>
          <p:nvPr/>
        </p:nvSpPr>
        <p:spPr>
          <a:xfrm>
            <a:off x="697269" y="5681015"/>
            <a:ext cx="10807126" cy="369332"/>
          </a:xfrm>
          <a:prstGeom prst="rect">
            <a:avLst/>
          </a:prstGeom>
          <a:noFill/>
        </p:spPr>
        <p:txBody>
          <a:bodyPr wrap="none" rtlCol="0">
            <a:spAutoFit/>
          </a:bodyPr>
          <a:lstStyle/>
          <a:p>
            <a:r>
              <a:rPr lang="en-AU" dirty="0">
                <a:latin typeface="Trebuchet MS" panose="020B0603020202020204" pitchFamily="34" charset="0"/>
              </a:rPr>
              <a:t>α-</a:t>
            </a:r>
            <a:r>
              <a:rPr lang="en-AU" dirty="0"/>
              <a:t>Glucose            +                Fructose                      </a:t>
            </a:r>
            <a:r>
              <a:rPr lang="en-AU" dirty="0">
                <a:sym typeface="Wingdings" panose="05000000000000000000" pitchFamily="2" charset="2"/>
              </a:rPr>
              <a:t>                                      sucrose                                         +      water</a:t>
            </a:r>
            <a:endParaRPr lang="en-AU" dirty="0"/>
          </a:p>
        </p:txBody>
      </p:sp>
      <p:sp>
        <p:nvSpPr>
          <p:cNvPr id="12" name="Rectangle 11"/>
          <p:cNvSpPr>
            <a:spLocks noChangeArrowheads="1"/>
          </p:cNvSpPr>
          <p:nvPr/>
        </p:nvSpPr>
        <p:spPr bwMode="auto">
          <a:xfrm>
            <a:off x="323430" y="143070"/>
            <a:ext cx="1155480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solidFill>
                  <a:srgbClr val="00B0F0"/>
                </a:solidFill>
              </a:rPr>
              <a:t>glycosidic</a:t>
            </a:r>
            <a:r>
              <a:rPr lang="en-AU" sz="1600" dirty="0">
                <a:solidFill>
                  <a:srgbClr val="00B0F0"/>
                </a:solidFill>
              </a:rPr>
              <a:t> bonds. </a:t>
            </a:r>
            <a:r>
              <a:rPr lang="en-AU" altLang="en-US" sz="1600" dirty="0">
                <a:solidFill>
                  <a:srgbClr val="FF0000"/>
                </a:solidFill>
                <a:latin typeface="ArialMT"/>
              </a:rPr>
              <a:t>(Pearson 402-404)</a:t>
            </a:r>
            <a:endParaRPr lang="en-AU" altLang="en-US" sz="1600" dirty="0"/>
          </a:p>
        </p:txBody>
      </p:sp>
    </p:spTree>
    <p:extLst>
      <p:ext uri="{BB962C8B-B14F-4D97-AF65-F5344CB8AC3E}">
        <p14:creationId xmlns:p14="http://schemas.microsoft.com/office/powerpoint/2010/main" val="2043410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2706" y="1057835"/>
            <a:ext cx="11408962" cy="5576880"/>
          </a:xfrm>
        </p:spPr>
        <p:txBody>
          <a:bodyPr>
            <a:normAutofit/>
          </a:bodyPr>
          <a:lstStyle/>
          <a:p>
            <a:pPr marL="0" indent="0">
              <a:buNone/>
            </a:pPr>
            <a:r>
              <a:rPr lang="en-AU" b="1" dirty="0"/>
              <a:t>Polysaccharides:</a:t>
            </a:r>
          </a:p>
          <a:p>
            <a:pPr>
              <a:buFontTx/>
              <a:buChar char="-"/>
            </a:pPr>
            <a:r>
              <a:rPr lang="en-AU" dirty="0"/>
              <a:t>Many monosaccharides can join together to in </a:t>
            </a:r>
            <a:r>
              <a:rPr lang="en-AU" b="1" dirty="0">
                <a:solidFill>
                  <a:srgbClr val="00B050"/>
                </a:solidFill>
              </a:rPr>
              <a:t>condensation</a:t>
            </a:r>
            <a:r>
              <a:rPr lang="en-AU" dirty="0"/>
              <a:t> reactions to form a polysaccharide such as </a:t>
            </a:r>
            <a:r>
              <a:rPr lang="en-AU" b="1" dirty="0"/>
              <a:t>Starch</a:t>
            </a:r>
          </a:p>
          <a:p>
            <a:pPr marL="0" indent="0">
              <a:buNone/>
            </a:pPr>
            <a:endParaRPr lang="en-AU" dirty="0"/>
          </a:p>
          <a:p>
            <a:pPr marL="0" indent="0">
              <a:buNone/>
            </a:pPr>
            <a:endParaRPr lang="en-AU" dirty="0"/>
          </a:p>
          <a:p>
            <a:pPr marL="0" indent="0">
              <a:buNone/>
            </a:pPr>
            <a:endParaRPr lang="en-AU" dirty="0"/>
          </a:p>
          <a:p>
            <a:pPr marL="0" indent="0">
              <a:buNone/>
            </a:pPr>
            <a:endParaRPr lang="en-AU" dirty="0"/>
          </a:p>
          <a:p>
            <a:pPr marL="0" indent="0">
              <a:buNone/>
            </a:pPr>
            <a:endParaRPr lang="en-AU" dirty="0"/>
          </a:p>
        </p:txBody>
      </p:sp>
      <p:sp>
        <p:nvSpPr>
          <p:cNvPr id="4" name="Rectangle 3"/>
          <p:cNvSpPr>
            <a:spLocks noChangeArrowheads="1"/>
          </p:cNvSpPr>
          <p:nvPr/>
        </p:nvSpPr>
        <p:spPr bwMode="auto">
          <a:xfrm>
            <a:off x="323430" y="143070"/>
            <a:ext cx="1155480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solidFill>
                  <a:srgbClr val="00B0F0"/>
                </a:solidFill>
              </a:rPr>
              <a:t>glycosidic</a:t>
            </a:r>
            <a:r>
              <a:rPr lang="en-AU" sz="1600" dirty="0">
                <a:solidFill>
                  <a:srgbClr val="00B0F0"/>
                </a:solidFill>
              </a:rPr>
              <a:t> bonds. </a:t>
            </a:r>
            <a:r>
              <a:rPr lang="en-AU" altLang="en-US" sz="1600" dirty="0">
                <a:solidFill>
                  <a:srgbClr val="FF0000"/>
                </a:solidFill>
                <a:latin typeface="ArialMT"/>
              </a:rPr>
              <a:t>(Pearson 402-404)</a:t>
            </a:r>
            <a:endParaRPr lang="en-AU" altLang="en-US" sz="1600" dirty="0"/>
          </a:p>
        </p:txBody>
      </p:sp>
      <p:sp>
        <p:nvSpPr>
          <p:cNvPr id="38" name="TextBox 37"/>
          <p:cNvSpPr txBox="1"/>
          <p:nvPr/>
        </p:nvSpPr>
        <p:spPr>
          <a:xfrm>
            <a:off x="10574522" y="5220384"/>
            <a:ext cx="1676422" cy="646331"/>
          </a:xfrm>
          <a:prstGeom prst="rect">
            <a:avLst/>
          </a:prstGeom>
          <a:noFill/>
        </p:spPr>
        <p:txBody>
          <a:bodyPr wrap="square" rtlCol="0">
            <a:spAutoFit/>
          </a:bodyPr>
          <a:lstStyle/>
          <a:p>
            <a:r>
              <a:rPr lang="en-AU" sz="3600" dirty="0"/>
              <a:t>+   </a:t>
            </a:r>
            <a:r>
              <a:rPr lang="en-AU" sz="2000" dirty="0">
                <a:solidFill>
                  <a:srgbClr val="FF0000"/>
                </a:solidFill>
              </a:rPr>
              <a:t>n-1</a:t>
            </a:r>
            <a:r>
              <a:rPr lang="en-AU" sz="2400" dirty="0">
                <a:solidFill>
                  <a:srgbClr val="00B050"/>
                </a:solidFill>
              </a:rPr>
              <a:t>H</a:t>
            </a:r>
            <a:r>
              <a:rPr lang="en-AU" sz="2400" baseline="-25000" dirty="0">
                <a:solidFill>
                  <a:srgbClr val="00B050"/>
                </a:solidFill>
              </a:rPr>
              <a:t>2</a:t>
            </a:r>
            <a:r>
              <a:rPr lang="en-AU" sz="2400" dirty="0">
                <a:solidFill>
                  <a:srgbClr val="00B050"/>
                </a:solidFill>
              </a:rPr>
              <a:t>O</a:t>
            </a:r>
          </a:p>
        </p:txBody>
      </p:sp>
      <p:pic>
        <p:nvPicPr>
          <p:cNvPr id="9" name="Picture 8"/>
          <p:cNvPicPr>
            <a:picLocks noChangeAspect="1"/>
          </p:cNvPicPr>
          <p:nvPr/>
        </p:nvPicPr>
        <p:blipFill>
          <a:blip r:embed="rId2"/>
          <a:stretch>
            <a:fillRect/>
          </a:stretch>
        </p:blipFill>
        <p:spPr>
          <a:xfrm>
            <a:off x="323430" y="2549027"/>
            <a:ext cx="2030144" cy="1676545"/>
          </a:xfrm>
          <a:prstGeom prst="rect">
            <a:avLst/>
          </a:prstGeom>
        </p:spPr>
      </p:pic>
      <p:pic>
        <p:nvPicPr>
          <p:cNvPr id="15" name="Picture 14"/>
          <p:cNvPicPr>
            <a:picLocks noChangeAspect="1"/>
          </p:cNvPicPr>
          <p:nvPr/>
        </p:nvPicPr>
        <p:blipFill>
          <a:blip r:embed="rId2"/>
          <a:stretch>
            <a:fillRect/>
          </a:stretch>
        </p:blipFill>
        <p:spPr>
          <a:xfrm>
            <a:off x="2395575" y="2549026"/>
            <a:ext cx="2030144" cy="1676545"/>
          </a:xfrm>
          <a:prstGeom prst="rect">
            <a:avLst/>
          </a:prstGeom>
        </p:spPr>
      </p:pic>
      <p:pic>
        <p:nvPicPr>
          <p:cNvPr id="16" name="Picture 15"/>
          <p:cNvPicPr>
            <a:picLocks noChangeAspect="1"/>
          </p:cNvPicPr>
          <p:nvPr/>
        </p:nvPicPr>
        <p:blipFill>
          <a:blip r:embed="rId2"/>
          <a:stretch>
            <a:fillRect/>
          </a:stretch>
        </p:blipFill>
        <p:spPr>
          <a:xfrm>
            <a:off x="4508014" y="2549026"/>
            <a:ext cx="2030144" cy="1676545"/>
          </a:xfrm>
          <a:prstGeom prst="rect">
            <a:avLst/>
          </a:prstGeom>
        </p:spPr>
      </p:pic>
      <p:sp>
        <p:nvSpPr>
          <p:cNvPr id="17" name="TextBox 16"/>
          <p:cNvSpPr txBox="1"/>
          <p:nvPr/>
        </p:nvSpPr>
        <p:spPr>
          <a:xfrm>
            <a:off x="4253878" y="3031958"/>
            <a:ext cx="295598" cy="646331"/>
          </a:xfrm>
          <a:prstGeom prst="rect">
            <a:avLst/>
          </a:prstGeom>
          <a:noFill/>
        </p:spPr>
        <p:txBody>
          <a:bodyPr wrap="square" rtlCol="0">
            <a:spAutoFit/>
          </a:bodyPr>
          <a:lstStyle/>
          <a:p>
            <a:r>
              <a:rPr lang="en-AU" sz="3600" dirty="0"/>
              <a:t>+</a:t>
            </a:r>
          </a:p>
        </p:txBody>
      </p:sp>
      <p:sp>
        <p:nvSpPr>
          <p:cNvPr id="18" name="TextBox 17"/>
          <p:cNvSpPr txBox="1"/>
          <p:nvPr/>
        </p:nvSpPr>
        <p:spPr>
          <a:xfrm>
            <a:off x="6474454" y="3031958"/>
            <a:ext cx="1036476" cy="646331"/>
          </a:xfrm>
          <a:prstGeom prst="rect">
            <a:avLst/>
          </a:prstGeom>
          <a:noFill/>
        </p:spPr>
        <p:txBody>
          <a:bodyPr wrap="square" rtlCol="0">
            <a:spAutoFit/>
          </a:bodyPr>
          <a:lstStyle/>
          <a:p>
            <a:r>
              <a:rPr lang="en-AU" sz="3600" dirty="0"/>
              <a:t>+…</a:t>
            </a:r>
          </a:p>
        </p:txBody>
      </p:sp>
      <p:sp>
        <p:nvSpPr>
          <p:cNvPr id="19" name="TextBox 18"/>
          <p:cNvSpPr txBox="1"/>
          <p:nvPr/>
        </p:nvSpPr>
        <p:spPr>
          <a:xfrm>
            <a:off x="2152862" y="3064135"/>
            <a:ext cx="295598" cy="646331"/>
          </a:xfrm>
          <a:prstGeom prst="rect">
            <a:avLst/>
          </a:prstGeom>
          <a:noFill/>
        </p:spPr>
        <p:txBody>
          <a:bodyPr wrap="square" rtlCol="0">
            <a:spAutoFit/>
          </a:bodyPr>
          <a:lstStyle/>
          <a:p>
            <a:r>
              <a:rPr lang="en-AU" sz="3600" dirty="0"/>
              <a:t>+</a:t>
            </a:r>
          </a:p>
        </p:txBody>
      </p:sp>
      <p:cxnSp>
        <p:nvCxnSpPr>
          <p:cNvPr id="20" name="Straight Arrow Connector 19"/>
          <p:cNvCxnSpPr/>
          <p:nvPr/>
        </p:nvCxnSpPr>
        <p:spPr>
          <a:xfrm flipV="1">
            <a:off x="1101906" y="5543550"/>
            <a:ext cx="3323813" cy="1785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7" name="Picture 46"/>
          <p:cNvPicPr>
            <a:picLocks noChangeAspect="1"/>
          </p:cNvPicPr>
          <p:nvPr/>
        </p:nvPicPr>
        <p:blipFill>
          <a:blip r:embed="rId3"/>
          <a:stretch>
            <a:fillRect/>
          </a:stretch>
        </p:blipFill>
        <p:spPr>
          <a:xfrm>
            <a:off x="4401677" y="4778887"/>
            <a:ext cx="6078239" cy="1676545"/>
          </a:xfrm>
          <a:prstGeom prst="rect">
            <a:avLst/>
          </a:prstGeom>
        </p:spPr>
      </p:pic>
      <p:sp>
        <p:nvSpPr>
          <p:cNvPr id="2" name="Rectangular Callout 1"/>
          <p:cNvSpPr/>
          <p:nvPr/>
        </p:nvSpPr>
        <p:spPr>
          <a:xfrm>
            <a:off x="8830235" y="2549026"/>
            <a:ext cx="2680447" cy="1395445"/>
          </a:xfrm>
          <a:prstGeom prst="wedgeRectCallout">
            <a:avLst>
              <a:gd name="adj1" fmla="val -109796"/>
              <a:gd name="adj2" fmla="val 660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What glucose is being used here?</a:t>
            </a:r>
          </a:p>
        </p:txBody>
      </p:sp>
      <p:sp>
        <p:nvSpPr>
          <p:cNvPr id="7" name="Rectangle 6"/>
          <p:cNvSpPr/>
          <p:nvPr/>
        </p:nvSpPr>
        <p:spPr>
          <a:xfrm>
            <a:off x="9623834" y="3493623"/>
            <a:ext cx="1093248" cy="369332"/>
          </a:xfrm>
          <a:prstGeom prst="rect">
            <a:avLst/>
          </a:prstGeom>
        </p:spPr>
        <p:txBody>
          <a:bodyPr wrap="none">
            <a:spAutoFit/>
          </a:bodyPr>
          <a:lstStyle/>
          <a:p>
            <a:r>
              <a:rPr lang="en-AU" dirty="0">
                <a:solidFill>
                  <a:srgbClr val="00B0F0"/>
                </a:solidFill>
              </a:rPr>
              <a:t>α-glucose</a:t>
            </a:r>
            <a:endParaRPr lang="en-AU" dirty="0"/>
          </a:p>
        </p:txBody>
      </p:sp>
      <p:sp>
        <p:nvSpPr>
          <p:cNvPr id="8" name="TextBox 7"/>
          <p:cNvSpPr txBox="1"/>
          <p:nvPr/>
        </p:nvSpPr>
        <p:spPr>
          <a:xfrm>
            <a:off x="7234518" y="6455432"/>
            <a:ext cx="783484" cy="369332"/>
          </a:xfrm>
          <a:prstGeom prst="rect">
            <a:avLst/>
          </a:prstGeom>
          <a:noFill/>
        </p:spPr>
        <p:txBody>
          <a:bodyPr wrap="none" rtlCol="0">
            <a:spAutoFit/>
          </a:bodyPr>
          <a:lstStyle/>
          <a:p>
            <a:r>
              <a:rPr lang="en-AU" b="1" dirty="0"/>
              <a:t>Starch</a:t>
            </a:r>
          </a:p>
        </p:txBody>
      </p:sp>
    </p:spTree>
    <p:extLst>
      <p:ext uri="{BB962C8B-B14F-4D97-AF65-F5344CB8AC3E}">
        <p14:creationId xmlns:p14="http://schemas.microsoft.com/office/powerpoint/2010/main" val="1312845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4751994" y="3318555"/>
            <a:ext cx="6013408" cy="3145536"/>
          </a:xfrm>
          <a:prstGeom prst="rect">
            <a:avLst/>
          </a:prstGeom>
        </p:spPr>
      </p:pic>
      <p:sp>
        <p:nvSpPr>
          <p:cNvPr id="8" name="TextBox 7"/>
          <p:cNvSpPr txBox="1"/>
          <p:nvPr/>
        </p:nvSpPr>
        <p:spPr>
          <a:xfrm>
            <a:off x="704088" y="1225296"/>
            <a:ext cx="2638607" cy="523220"/>
          </a:xfrm>
          <a:prstGeom prst="rect">
            <a:avLst/>
          </a:prstGeom>
          <a:noFill/>
        </p:spPr>
        <p:txBody>
          <a:bodyPr wrap="none" rtlCol="0">
            <a:spAutoFit/>
          </a:bodyPr>
          <a:lstStyle/>
          <a:p>
            <a:r>
              <a:rPr lang="en-AU" sz="2800" dirty="0">
                <a:solidFill>
                  <a:srgbClr val="00B0F0"/>
                </a:solidFill>
              </a:rPr>
              <a:t>Starch (Amylose)</a:t>
            </a:r>
          </a:p>
        </p:txBody>
      </p:sp>
      <p:sp>
        <p:nvSpPr>
          <p:cNvPr id="2" name="TextBox 1"/>
          <p:cNvSpPr txBox="1"/>
          <p:nvPr/>
        </p:nvSpPr>
        <p:spPr>
          <a:xfrm>
            <a:off x="704088" y="1845567"/>
            <a:ext cx="6104556" cy="1754326"/>
          </a:xfrm>
          <a:prstGeom prst="rect">
            <a:avLst/>
          </a:prstGeom>
          <a:noFill/>
        </p:spPr>
        <p:txBody>
          <a:bodyPr wrap="none" rtlCol="0">
            <a:spAutoFit/>
          </a:bodyPr>
          <a:lstStyle/>
          <a:p>
            <a:pPr marL="285750" indent="-285750">
              <a:buFontTx/>
              <a:buChar char="-"/>
            </a:pPr>
            <a:r>
              <a:rPr lang="en-AU" dirty="0"/>
              <a:t>Made from </a:t>
            </a:r>
            <a:r>
              <a:rPr lang="el-GR" dirty="0">
                <a:solidFill>
                  <a:srgbClr val="FF0000"/>
                </a:solidFill>
                <a:latin typeface="Trebuchet MS" panose="020B0603020202020204" pitchFamily="34" charset="0"/>
              </a:rPr>
              <a:t>α</a:t>
            </a:r>
            <a:r>
              <a:rPr lang="en-AU" dirty="0">
                <a:solidFill>
                  <a:srgbClr val="FF0000"/>
                </a:solidFill>
                <a:latin typeface="Trebuchet MS" panose="020B0603020202020204" pitchFamily="34" charset="0"/>
              </a:rPr>
              <a:t> – glucose</a:t>
            </a:r>
          </a:p>
          <a:p>
            <a:pPr marL="285750" indent="-285750">
              <a:buFontTx/>
              <a:buChar char="-"/>
            </a:pPr>
            <a:r>
              <a:rPr lang="en-AU" dirty="0"/>
              <a:t>1-4 </a:t>
            </a:r>
            <a:r>
              <a:rPr lang="en-AU" dirty="0" err="1"/>
              <a:t>glycosidic</a:t>
            </a:r>
            <a:r>
              <a:rPr lang="en-AU" dirty="0"/>
              <a:t> bonds </a:t>
            </a:r>
            <a:endParaRPr lang="en-AU" dirty="0">
              <a:solidFill>
                <a:srgbClr val="FF0000"/>
              </a:solidFill>
              <a:latin typeface="Trebuchet MS" panose="020B0603020202020204" pitchFamily="34" charset="0"/>
            </a:endParaRPr>
          </a:p>
          <a:p>
            <a:pPr marL="285750" indent="-285750">
              <a:buFontTx/>
              <a:buChar char="-"/>
            </a:pPr>
            <a:r>
              <a:rPr lang="en-AU" dirty="0">
                <a:latin typeface="Trebuchet MS" panose="020B0603020202020204" pitchFamily="34" charset="0"/>
              </a:rPr>
              <a:t>Helix coil</a:t>
            </a:r>
          </a:p>
          <a:p>
            <a:pPr marL="285750" indent="-285750">
              <a:buFontTx/>
              <a:buChar char="-"/>
            </a:pPr>
            <a:r>
              <a:rPr lang="en-AU" dirty="0">
                <a:latin typeface="Trebuchet MS" panose="020B0603020202020204" pitchFamily="34" charset="0"/>
              </a:rPr>
              <a:t>Allows close packing  and strong intermolecular forces</a:t>
            </a:r>
          </a:p>
          <a:p>
            <a:pPr marL="285750" indent="-285750">
              <a:buFontTx/>
              <a:buChar char="-"/>
            </a:pPr>
            <a:r>
              <a:rPr lang="en-AU" dirty="0">
                <a:latin typeface="Trebuchet MS" panose="020B0603020202020204" pitchFamily="34" charset="0"/>
              </a:rPr>
              <a:t>Less soluble in water</a:t>
            </a:r>
          </a:p>
          <a:p>
            <a:pPr marL="285750" indent="-285750">
              <a:buFontTx/>
              <a:buChar char="-"/>
            </a:pPr>
            <a:r>
              <a:rPr lang="en-AU" dirty="0">
                <a:latin typeface="Trebuchet MS" panose="020B0603020202020204" pitchFamily="34" charset="0"/>
              </a:rPr>
              <a:t>Slower digestion</a:t>
            </a:r>
            <a:endParaRPr lang="en-AU" dirty="0"/>
          </a:p>
        </p:txBody>
      </p:sp>
      <p:sp>
        <p:nvSpPr>
          <p:cNvPr id="6" name="Rectangle 5"/>
          <p:cNvSpPr>
            <a:spLocks noChangeArrowheads="1"/>
          </p:cNvSpPr>
          <p:nvPr/>
        </p:nvSpPr>
        <p:spPr bwMode="auto">
          <a:xfrm>
            <a:off x="323430" y="143070"/>
            <a:ext cx="1155480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solidFill>
                  <a:srgbClr val="00B0F0"/>
                </a:solidFill>
              </a:rPr>
              <a:t>glycosidic</a:t>
            </a:r>
            <a:r>
              <a:rPr lang="en-AU" sz="1600" dirty="0">
                <a:solidFill>
                  <a:srgbClr val="00B0F0"/>
                </a:solidFill>
              </a:rPr>
              <a:t> bonds. </a:t>
            </a:r>
            <a:r>
              <a:rPr lang="en-AU" altLang="en-US" sz="1600" dirty="0">
                <a:solidFill>
                  <a:srgbClr val="FF0000"/>
                </a:solidFill>
                <a:latin typeface="ArialMT"/>
              </a:rPr>
              <a:t>(Pearson 402-404)</a:t>
            </a:r>
            <a:endParaRPr lang="en-AU" altLang="en-US" sz="1600" dirty="0"/>
          </a:p>
        </p:txBody>
      </p:sp>
    </p:spTree>
    <p:extLst>
      <p:ext uri="{BB962C8B-B14F-4D97-AF65-F5344CB8AC3E}">
        <p14:creationId xmlns:p14="http://schemas.microsoft.com/office/powerpoint/2010/main" val="2944132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704088" y="1225296"/>
            <a:ext cx="2016642" cy="523220"/>
          </a:xfrm>
          <a:prstGeom prst="rect">
            <a:avLst/>
          </a:prstGeom>
          <a:noFill/>
        </p:spPr>
        <p:txBody>
          <a:bodyPr wrap="none" rtlCol="0">
            <a:spAutoFit/>
          </a:bodyPr>
          <a:lstStyle/>
          <a:p>
            <a:r>
              <a:rPr lang="en-AU" sz="2800" dirty="0">
                <a:solidFill>
                  <a:srgbClr val="00B0F0"/>
                </a:solidFill>
              </a:rPr>
              <a:t>Amylopectin</a:t>
            </a:r>
          </a:p>
        </p:txBody>
      </p:sp>
      <p:pic>
        <p:nvPicPr>
          <p:cNvPr id="2" name="Picture 1"/>
          <p:cNvPicPr>
            <a:picLocks noChangeAspect="1"/>
          </p:cNvPicPr>
          <p:nvPr/>
        </p:nvPicPr>
        <p:blipFill>
          <a:blip r:embed="rId2"/>
          <a:stretch>
            <a:fillRect/>
          </a:stretch>
        </p:blipFill>
        <p:spPr>
          <a:xfrm>
            <a:off x="4572151" y="2990039"/>
            <a:ext cx="6436404" cy="2942356"/>
          </a:xfrm>
          <a:prstGeom prst="rect">
            <a:avLst/>
          </a:prstGeom>
        </p:spPr>
      </p:pic>
      <p:sp>
        <p:nvSpPr>
          <p:cNvPr id="3" name="Rectangle 2"/>
          <p:cNvSpPr/>
          <p:nvPr/>
        </p:nvSpPr>
        <p:spPr>
          <a:xfrm>
            <a:off x="591670" y="1780201"/>
            <a:ext cx="6096000" cy="2031325"/>
          </a:xfrm>
          <a:prstGeom prst="rect">
            <a:avLst/>
          </a:prstGeom>
        </p:spPr>
        <p:txBody>
          <a:bodyPr>
            <a:spAutoFit/>
          </a:bodyPr>
          <a:lstStyle/>
          <a:p>
            <a:pPr marL="285750" indent="-285750">
              <a:buFontTx/>
              <a:buChar char="-"/>
            </a:pPr>
            <a:r>
              <a:rPr lang="en-AU" dirty="0"/>
              <a:t>Made from </a:t>
            </a:r>
            <a:r>
              <a:rPr lang="el-GR" dirty="0">
                <a:solidFill>
                  <a:srgbClr val="FF0000"/>
                </a:solidFill>
                <a:latin typeface="Trebuchet MS" panose="020B0603020202020204" pitchFamily="34" charset="0"/>
              </a:rPr>
              <a:t>α</a:t>
            </a:r>
            <a:r>
              <a:rPr lang="en-AU" dirty="0">
                <a:solidFill>
                  <a:srgbClr val="FF0000"/>
                </a:solidFill>
                <a:latin typeface="Trebuchet MS" panose="020B0603020202020204" pitchFamily="34" charset="0"/>
              </a:rPr>
              <a:t> – glucose</a:t>
            </a:r>
          </a:p>
          <a:p>
            <a:pPr marL="285750" indent="-285750">
              <a:buFontTx/>
              <a:buChar char="-"/>
            </a:pPr>
            <a:r>
              <a:rPr lang="en-AU" dirty="0"/>
              <a:t>1-4 </a:t>
            </a:r>
            <a:r>
              <a:rPr lang="en-AU" dirty="0" err="1"/>
              <a:t>glycosidic</a:t>
            </a:r>
            <a:r>
              <a:rPr lang="en-AU" dirty="0"/>
              <a:t> bonds </a:t>
            </a:r>
            <a:r>
              <a:rPr lang="en-AU" b="1" dirty="0"/>
              <a:t>AND</a:t>
            </a:r>
            <a:r>
              <a:rPr lang="en-AU" dirty="0"/>
              <a:t> 1-6 α-glucose linkages. 	</a:t>
            </a:r>
            <a:endParaRPr lang="en-AU" dirty="0">
              <a:solidFill>
                <a:srgbClr val="FF0000"/>
              </a:solidFill>
              <a:latin typeface="Trebuchet MS" panose="020B0603020202020204" pitchFamily="34" charset="0"/>
            </a:endParaRPr>
          </a:p>
          <a:p>
            <a:pPr marL="285750" indent="-285750">
              <a:buFontTx/>
              <a:buChar char="-"/>
            </a:pPr>
            <a:r>
              <a:rPr lang="en-AU" dirty="0">
                <a:latin typeface="Trebuchet MS" panose="020B0603020202020204" pitchFamily="34" charset="0"/>
              </a:rPr>
              <a:t>Branched structure forming </a:t>
            </a:r>
            <a:r>
              <a:rPr lang="en-AU" b="1" dirty="0">
                <a:latin typeface="Trebuchet MS" panose="020B0603020202020204" pitchFamily="34" charset="0"/>
              </a:rPr>
              <a:t>compact spirals</a:t>
            </a:r>
          </a:p>
          <a:p>
            <a:pPr marL="285750" indent="-285750">
              <a:buFontTx/>
              <a:buChar char="-"/>
            </a:pPr>
            <a:r>
              <a:rPr lang="en-AU" dirty="0">
                <a:latin typeface="Trebuchet MS" panose="020B0603020202020204" pitchFamily="34" charset="0"/>
              </a:rPr>
              <a:t>Not rigid due to branching</a:t>
            </a:r>
          </a:p>
          <a:p>
            <a:pPr marL="285750" indent="-285750">
              <a:buFontTx/>
              <a:buChar char="-"/>
            </a:pPr>
            <a:r>
              <a:rPr lang="en-AU" dirty="0">
                <a:latin typeface="Trebuchet MS" panose="020B0603020202020204" pitchFamily="34" charset="0"/>
              </a:rPr>
              <a:t>Branching reduces intermolecular forces</a:t>
            </a:r>
          </a:p>
          <a:p>
            <a:pPr marL="285750" indent="-285750">
              <a:buFontTx/>
              <a:buChar char="-"/>
            </a:pPr>
            <a:r>
              <a:rPr lang="en-AU" dirty="0">
                <a:latin typeface="Trebuchet MS" panose="020B0603020202020204" pitchFamily="34" charset="0"/>
              </a:rPr>
              <a:t>More soluble in water</a:t>
            </a:r>
          </a:p>
          <a:p>
            <a:pPr marL="285750" indent="-285750">
              <a:buFontTx/>
              <a:buChar char="-"/>
            </a:pPr>
            <a:r>
              <a:rPr lang="en-AU" dirty="0">
                <a:latin typeface="Trebuchet MS" panose="020B0603020202020204" pitchFamily="34" charset="0"/>
              </a:rPr>
              <a:t>Faster digestion</a:t>
            </a:r>
            <a:endParaRPr lang="en-AU" dirty="0"/>
          </a:p>
        </p:txBody>
      </p:sp>
      <p:sp>
        <p:nvSpPr>
          <p:cNvPr id="6" name="Rectangle 5"/>
          <p:cNvSpPr>
            <a:spLocks noChangeArrowheads="1"/>
          </p:cNvSpPr>
          <p:nvPr/>
        </p:nvSpPr>
        <p:spPr bwMode="auto">
          <a:xfrm>
            <a:off x="323430" y="143070"/>
            <a:ext cx="1155480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r>
              <a:rPr lang="en-AU" sz="1600" dirty="0">
                <a:solidFill>
                  <a:srgbClr val="00B0F0"/>
                </a:solidFill>
              </a:rPr>
              <a:t>describe the condensation reaction of monosaccharides to form disaccharides (lactose, maltose and sucrose) and polysaccharides (starch, glycogen and cellulose), and understand that polysaccharides are formed when monosaccharides monomers are joined by </a:t>
            </a:r>
            <a:r>
              <a:rPr lang="en-AU" sz="1600" dirty="0" err="1">
                <a:solidFill>
                  <a:srgbClr val="00B0F0"/>
                </a:solidFill>
              </a:rPr>
              <a:t>glycosidic</a:t>
            </a:r>
            <a:r>
              <a:rPr lang="en-AU" sz="1600" dirty="0">
                <a:solidFill>
                  <a:srgbClr val="00B0F0"/>
                </a:solidFill>
              </a:rPr>
              <a:t> bonds. </a:t>
            </a:r>
            <a:r>
              <a:rPr lang="en-AU" altLang="en-US" sz="1600" dirty="0">
                <a:solidFill>
                  <a:srgbClr val="FF0000"/>
                </a:solidFill>
                <a:latin typeface="ArialMT"/>
              </a:rPr>
              <a:t>(Pearson 402-404)</a:t>
            </a:r>
            <a:endParaRPr lang="en-AU" altLang="en-US" sz="1600" dirty="0"/>
          </a:p>
        </p:txBody>
      </p:sp>
    </p:spTree>
    <p:extLst>
      <p:ext uri="{BB962C8B-B14F-4D97-AF65-F5344CB8AC3E}">
        <p14:creationId xmlns:p14="http://schemas.microsoft.com/office/powerpoint/2010/main" val="36700526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313B5438D19494EA92D86212247A8D6" ma:contentTypeVersion="34" ma:contentTypeDescription="Create a new document." ma:contentTypeScope="" ma:versionID="0238e12663833820a27f0df837eb9524">
  <xsd:schema xmlns:xsd="http://www.w3.org/2001/XMLSchema" xmlns:xs="http://www.w3.org/2001/XMLSchema" xmlns:p="http://schemas.microsoft.com/office/2006/metadata/properties" xmlns:ns3="4344eb9f-4239-49f9-a0c4-8eed41fc921f" xmlns:ns4="c6edf730-7d67-489d-9f53-32da9a007e88" targetNamespace="http://schemas.microsoft.com/office/2006/metadata/properties" ma:root="true" ma:fieldsID="e9b3b2231a979b4c1aa460d8885e6b37" ns3:_="" ns4:_="">
    <xsd:import namespace="4344eb9f-4239-49f9-a0c4-8eed41fc921f"/>
    <xsd:import namespace="c6edf730-7d67-489d-9f53-32da9a007e8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NotebookType" minOccurs="0"/>
                <xsd:element ref="ns3:FolderType" minOccurs="0"/>
                <xsd:element ref="ns3:Owner" minOccurs="0"/>
                <xsd:element ref="ns3:DefaultSectionNames" minOccurs="0"/>
                <xsd:element ref="ns3:Templates" minOccurs="0"/>
                <xsd:element ref="ns3:CultureName" minOccurs="0"/>
                <xsd:element ref="ns3:AppVersion" minOccurs="0"/>
                <xsd:element ref="ns3:Teachers" minOccurs="0"/>
                <xsd:element ref="ns3:Students" minOccurs="0"/>
                <xsd:element ref="ns3:Student_Group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3:TeamsChannelId" minOccurs="0"/>
                <xsd:element ref="ns3:IsNotebookLocked" minOccurs="0"/>
                <xsd:element ref="ns3:Math_Settings" minOccurs="0"/>
                <xsd:element ref="ns3:MediaServiceDateTaken" minOccurs="0"/>
                <xsd:element ref="ns3:Distribution_Groups" minOccurs="0"/>
                <xsd:element ref="ns3:LMS_Mappings"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Location" minOccurs="0"/>
                <xsd:element ref="ns3:Teams_Channel_Section_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44eb9f-4239-49f9-a0c4-8eed41fc921f"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NotebookType" ma:index="13" nillable="true" ma:displayName="Notebook Type" ma:internalName="NotebookType">
      <xsd:simpleType>
        <xsd:restriction base="dms:Text"/>
      </xsd:simpleType>
    </xsd:element>
    <xsd:element name="FolderType" ma:index="14" nillable="true" ma:displayName="Folder Type" ma:internalName="FolderType">
      <xsd:simpleType>
        <xsd:restriction base="dms:Text"/>
      </xsd:simpleType>
    </xsd:element>
    <xsd:element name="Owner" ma:index="15"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efaultSectionNames" ma:index="16" nillable="true" ma:displayName="Default Section Names" ma:internalName="DefaultSectionNames">
      <xsd:simpleType>
        <xsd:restriction base="dms:Note">
          <xsd:maxLength value="255"/>
        </xsd:restriction>
      </xsd:simpleType>
    </xsd:element>
    <xsd:element name="Templates" ma:index="17" nillable="true" ma:displayName="Templates" ma:internalName="Templates">
      <xsd:simpleType>
        <xsd:restriction base="dms:Note">
          <xsd:maxLength value="255"/>
        </xsd:restriction>
      </xsd:simpleType>
    </xsd:element>
    <xsd:element name="CultureName" ma:index="18" nillable="true" ma:displayName="Culture Name" ma:internalName="CultureName">
      <xsd:simpleType>
        <xsd:restriction base="dms:Text"/>
      </xsd:simpleType>
    </xsd:element>
    <xsd:element name="AppVersion" ma:index="19" nillable="true" ma:displayName="App Version" ma:internalName="AppVersion">
      <xsd:simpleType>
        <xsd:restriction base="dms:Text"/>
      </xsd:simpleType>
    </xsd:element>
    <xsd:element name="Teachers" ma:index="20"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21"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22"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23" nillable="true" ma:displayName="Invited Teachers" ma:internalName="Invited_Teachers">
      <xsd:simpleType>
        <xsd:restriction base="dms:Note">
          <xsd:maxLength value="255"/>
        </xsd:restriction>
      </xsd:simpleType>
    </xsd:element>
    <xsd:element name="Invited_Students" ma:index="24" nillable="true" ma:displayName="Invited Students" ma:internalName="Invited_Students">
      <xsd:simpleType>
        <xsd:restriction base="dms:Note">
          <xsd:maxLength value="255"/>
        </xsd:restriction>
      </xsd:simpleType>
    </xsd:element>
    <xsd:element name="Self_Registration_Enabled" ma:index="25" nillable="true" ma:displayName="Self Registration Enabled" ma:internalName="Self_Registration_Enabled">
      <xsd:simpleType>
        <xsd:restriction base="dms:Boolean"/>
      </xsd:simpleType>
    </xsd:element>
    <xsd:element name="Has_Teacher_Only_SectionGroup" ma:index="26" nillable="true" ma:displayName="Has Teacher Only SectionGroup" ma:internalName="Has_Teacher_Only_SectionGroup">
      <xsd:simpleType>
        <xsd:restriction base="dms:Boolean"/>
      </xsd:simpleType>
    </xsd:element>
    <xsd:element name="Is_Collaboration_Space_Locked" ma:index="27" nillable="true" ma:displayName="Is Collaboration Space Locked" ma:internalName="Is_Collaboration_Space_Locked">
      <xsd:simpleType>
        <xsd:restriction base="dms:Boolean"/>
      </xsd:simpleType>
    </xsd:element>
    <xsd:element name="TeamsChannelId" ma:index="28" nillable="true" ma:displayName="Teams Channel Id" ma:internalName="TeamsChannelId">
      <xsd:simpleType>
        <xsd:restriction base="dms:Text"/>
      </xsd:simpleType>
    </xsd:element>
    <xsd:element name="IsNotebookLocked" ma:index="29" nillable="true" ma:displayName="Is Notebook Locked" ma:internalName="IsNotebookLocked">
      <xsd:simpleType>
        <xsd:restriction base="dms:Boolean"/>
      </xsd:simpleType>
    </xsd:element>
    <xsd:element name="Math_Settings" ma:index="30" nillable="true" ma:displayName="Math Settings" ma:internalName="Math_Settings">
      <xsd:simpleType>
        <xsd:restriction base="dms:Text"/>
      </xsd:simpleType>
    </xsd:element>
    <xsd:element name="MediaServiceDateTaken" ma:index="31" nillable="true" ma:displayName="MediaServiceDateTaken" ma:hidden="true" ma:internalName="MediaServiceDateTaken" ma:readOnly="true">
      <xsd:simpleType>
        <xsd:restriction base="dms:Text"/>
      </xsd:simpleType>
    </xsd:element>
    <xsd:element name="Distribution_Groups" ma:index="32" nillable="true" ma:displayName="Distribution Groups" ma:internalName="Distribution_Groups">
      <xsd:simpleType>
        <xsd:restriction base="dms:Note">
          <xsd:maxLength value="255"/>
        </xsd:restriction>
      </xsd:simpleType>
    </xsd:element>
    <xsd:element name="LMS_Mappings" ma:index="33" nillable="true" ma:displayName="LMS Mappings" ma:internalName="LMS_Mappings">
      <xsd:simpleType>
        <xsd:restriction base="dms:Note">
          <xsd:maxLength value="255"/>
        </xsd:restriction>
      </xsd:simpleType>
    </xsd:element>
    <xsd:element name="MediaServiceAutoTags" ma:index="34" nillable="true" ma:displayName="Tags" ma:internalName="MediaServiceAutoTags" ma:readOnly="true">
      <xsd:simpleType>
        <xsd:restriction base="dms:Text"/>
      </xsd:simpleType>
    </xsd:element>
    <xsd:element name="MediaServiceOCR" ma:index="35" nillable="true" ma:displayName="Extracted Text" ma:internalName="MediaServiceOCR" ma:readOnly="true">
      <xsd:simpleType>
        <xsd:restriction base="dms:Note">
          <xsd:maxLength value="255"/>
        </xsd:restriction>
      </xsd:simpleType>
    </xsd:element>
    <xsd:element name="MediaServiceGenerationTime" ma:index="36" nillable="true" ma:displayName="MediaServiceGenerationTime" ma:hidden="true" ma:internalName="MediaServiceGenerationTime" ma:readOnly="true">
      <xsd:simpleType>
        <xsd:restriction base="dms:Text"/>
      </xsd:simpleType>
    </xsd:element>
    <xsd:element name="MediaServiceEventHashCode" ma:index="37" nillable="true" ma:displayName="MediaServiceEventHashCode" ma:hidden="true" ma:internalName="MediaServiceEventHashCode" ma:readOnly="true">
      <xsd:simpleType>
        <xsd:restriction base="dms:Text"/>
      </xsd:simpleType>
    </xsd:element>
    <xsd:element name="MediaServiceAutoKeyPoints" ma:index="38" nillable="true" ma:displayName="MediaServiceAutoKeyPoints" ma:hidden="true" ma:internalName="MediaServiceAutoKeyPoints" ma:readOnly="true">
      <xsd:simpleType>
        <xsd:restriction base="dms:Note"/>
      </xsd:simpleType>
    </xsd:element>
    <xsd:element name="MediaServiceKeyPoints" ma:index="39" nillable="true" ma:displayName="KeyPoints" ma:internalName="MediaServiceKeyPoints" ma:readOnly="true">
      <xsd:simpleType>
        <xsd:restriction base="dms:Note">
          <xsd:maxLength value="255"/>
        </xsd:restriction>
      </xsd:simpleType>
    </xsd:element>
    <xsd:element name="MediaServiceLocation" ma:index="40" nillable="true" ma:displayName="Location" ma:internalName="MediaServiceLocation" ma:readOnly="true">
      <xsd:simpleType>
        <xsd:restriction base="dms:Text"/>
      </xsd:simpleType>
    </xsd:element>
    <xsd:element name="Teams_Channel_Section_Location" ma:index="41" nillable="true" ma:displayName="Teams Channel Section Location" ma:internalName="Teams_Channel_Section_Loca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6edf730-7d67-489d-9f53-32da9a007e8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efaultSectionNames xmlns="4344eb9f-4239-49f9-a0c4-8eed41fc921f" xsi:nil="true"/>
    <TeamsChannelId xmlns="4344eb9f-4239-49f9-a0c4-8eed41fc921f" xsi:nil="true"/>
    <IsNotebookLocked xmlns="4344eb9f-4239-49f9-a0c4-8eed41fc921f" xsi:nil="true"/>
    <Templates xmlns="4344eb9f-4239-49f9-a0c4-8eed41fc921f" xsi:nil="true"/>
    <Is_Collaboration_Space_Locked xmlns="4344eb9f-4239-49f9-a0c4-8eed41fc921f" xsi:nil="true"/>
    <CultureName xmlns="4344eb9f-4239-49f9-a0c4-8eed41fc921f" xsi:nil="true"/>
    <AppVersion xmlns="4344eb9f-4239-49f9-a0c4-8eed41fc921f" xsi:nil="true"/>
    <LMS_Mappings xmlns="4344eb9f-4239-49f9-a0c4-8eed41fc921f" xsi:nil="true"/>
    <FolderType xmlns="4344eb9f-4239-49f9-a0c4-8eed41fc921f" xsi:nil="true"/>
    <Teachers xmlns="4344eb9f-4239-49f9-a0c4-8eed41fc921f">
      <UserInfo>
        <DisplayName/>
        <AccountId xsi:nil="true"/>
        <AccountType/>
      </UserInfo>
    </Teachers>
    <Student_Groups xmlns="4344eb9f-4239-49f9-a0c4-8eed41fc921f">
      <UserInfo>
        <DisplayName/>
        <AccountId xsi:nil="true"/>
        <AccountType/>
      </UserInfo>
    </Student_Groups>
    <Distribution_Groups xmlns="4344eb9f-4239-49f9-a0c4-8eed41fc921f" xsi:nil="true"/>
    <Self_Registration_Enabled xmlns="4344eb9f-4239-49f9-a0c4-8eed41fc921f" xsi:nil="true"/>
    <Teams_Channel_Section_Location xmlns="4344eb9f-4239-49f9-a0c4-8eed41fc921f" xsi:nil="true"/>
    <Invited_Teachers xmlns="4344eb9f-4239-49f9-a0c4-8eed41fc921f" xsi:nil="true"/>
    <NotebookType xmlns="4344eb9f-4239-49f9-a0c4-8eed41fc921f" xsi:nil="true"/>
    <Math_Settings xmlns="4344eb9f-4239-49f9-a0c4-8eed41fc921f" xsi:nil="true"/>
    <Invited_Students xmlns="4344eb9f-4239-49f9-a0c4-8eed41fc921f" xsi:nil="true"/>
    <Owner xmlns="4344eb9f-4239-49f9-a0c4-8eed41fc921f">
      <UserInfo>
        <DisplayName/>
        <AccountId xsi:nil="true"/>
        <AccountType/>
      </UserInfo>
    </Owner>
    <Students xmlns="4344eb9f-4239-49f9-a0c4-8eed41fc921f">
      <UserInfo>
        <DisplayName/>
        <AccountId xsi:nil="true"/>
        <AccountType/>
      </UserInfo>
    </Students>
    <Has_Teacher_Only_SectionGroup xmlns="4344eb9f-4239-49f9-a0c4-8eed41fc921f" xsi:nil="true"/>
  </documentManagement>
</p:properties>
</file>

<file path=customXml/itemProps1.xml><?xml version="1.0" encoding="utf-8"?>
<ds:datastoreItem xmlns:ds="http://schemas.openxmlformats.org/officeDocument/2006/customXml" ds:itemID="{B791116D-8D4C-4129-AAB0-A799AF2411AE}">
  <ds:schemaRefs>
    <ds:schemaRef ds:uri="http://schemas.microsoft.com/sharepoint/v3/contenttype/forms"/>
  </ds:schemaRefs>
</ds:datastoreItem>
</file>

<file path=customXml/itemProps2.xml><?xml version="1.0" encoding="utf-8"?>
<ds:datastoreItem xmlns:ds="http://schemas.openxmlformats.org/officeDocument/2006/customXml" ds:itemID="{20C959BC-72F4-4DCD-895A-24D283FFBB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344eb9f-4239-49f9-a0c4-8eed41fc921f"/>
    <ds:schemaRef ds:uri="c6edf730-7d67-489d-9f53-32da9a007e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B445EF8-D19B-4C95-980F-0B6CB7CB7B3F}">
  <ds:schemaRefs>
    <ds:schemaRef ds:uri="c6edf730-7d67-489d-9f53-32da9a007e88"/>
    <ds:schemaRef ds:uri="http://schemas.microsoft.com/office/2006/documentManagement/types"/>
    <ds:schemaRef ds:uri="http://schemas.microsoft.com/office/2006/metadata/properties"/>
    <ds:schemaRef ds:uri="http://schemas.openxmlformats.org/package/2006/metadata/core-properties"/>
    <ds:schemaRef ds:uri="http://purl.org/dc/elements/1.1/"/>
    <ds:schemaRef ds:uri="http://www.w3.org/XML/1998/namespace"/>
    <ds:schemaRef ds:uri="http://schemas.microsoft.com/office/infopath/2007/PartnerControls"/>
    <ds:schemaRef ds:uri="4344eb9f-4239-49f9-a0c4-8eed41fc921f"/>
    <ds:schemaRef ds:uri="http://purl.org/dc/dcmityp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0</TotalTime>
  <Words>1226</Words>
  <Application>Microsoft Office PowerPoint</Application>
  <PresentationFormat>Widescreen</PresentationFormat>
  <Paragraphs>131</Paragraphs>
  <Slides>17</Slides>
  <Notes>1</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ArialMT</vt:lpstr>
      <vt:lpstr>Calibri</vt:lpstr>
      <vt:lpstr>Calibri Light</vt:lpstr>
      <vt:lpstr>Times New Roman</vt:lpstr>
      <vt:lpstr>Trebuchet MS</vt:lpstr>
      <vt:lpstr>Office Theme</vt:lpstr>
      <vt:lpstr>Unit: Macromolecules: polymers, proteins and carbohydrates   </vt:lpstr>
      <vt:lpstr>Monosaccharides present in Formula book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CARBOHYDRATE SUMMARY</vt:lpstr>
      <vt:lpstr>PROTEINS</vt:lpstr>
      <vt:lpstr>PowerPoint Presentation</vt:lpstr>
      <vt:lpstr>PowerPoint Presentation</vt:lpstr>
      <vt:lpstr>PowerPoint Presentation</vt:lpstr>
      <vt:lpstr>Protein SUMMARY</vt:lpstr>
    </vt:vector>
  </TitlesOfParts>
  <Company>Queensland Government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Atomic Structure</dc:title>
  <dc:creator>MELADY, Robert</dc:creator>
  <cp:lastModifiedBy>NIPPERESS, Emma (enipp2)</cp:lastModifiedBy>
  <cp:revision>739</cp:revision>
  <cp:lastPrinted>2020-02-05T20:14:19Z</cp:lastPrinted>
  <dcterms:created xsi:type="dcterms:W3CDTF">2019-01-29T07:51:19Z</dcterms:created>
  <dcterms:modified xsi:type="dcterms:W3CDTF">2021-05-28T07:37:21Z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0x010100C313B5438D19494EA92D86212247A8D6</vt:lpwstr>
  </property>
</Properties>
</file>

<file path=docProps/thumbnail.jpeg>
</file>